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103"/>
  </p:notesMasterIdLst>
  <p:sldIdLst>
    <p:sldId id="304" r:id="rId3"/>
    <p:sldId id="305" r:id="rId4"/>
    <p:sldId id="259" r:id="rId5"/>
    <p:sldId id="376" r:id="rId6"/>
    <p:sldId id="370" r:id="rId7"/>
    <p:sldId id="415" r:id="rId8"/>
    <p:sldId id="416" r:id="rId9"/>
    <p:sldId id="414" r:id="rId10"/>
    <p:sldId id="413" r:id="rId11"/>
    <p:sldId id="371" r:id="rId12"/>
    <p:sldId id="372" r:id="rId13"/>
    <p:sldId id="373" r:id="rId14"/>
    <p:sldId id="377" r:id="rId15"/>
    <p:sldId id="380" r:id="rId16"/>
    <p:sldId id="379" r:id="rId17"/>
    <p:sldId id="378" r:id="rId18"/>
    <p:sldId id="381" r:id="rId19"/>
    <p:sldId id="374" r:id="rId20"/>
    <p:sldId id="382" r:id="rId21"/>
    <p:sldId id="383" r:id="rId22"/>
    <p:sldId id="384" r:id="rId23"/>
    <p:sldId id="375" r:id="rId24"/>
    <p:sldId id="385" r:id="rId25"/>
    <p:sldId id="386" r:id="rId26"/>
    <p:sldId id="260" r:id="rId27"/>
    <p:sldId id="387" r:id="rId28"/>
    <p:sldId id="404" r:id="rId29"/>
    <p:sldId id="261" r:id="rId30"/>
    <p:sldId id="311" r:id="rId31"/>
    <p:sldId id="388" r:id="rId32"/>
    <p:sldId id="312" r:id="rId33"/>
    <p:sldId id="313" r:id="rId34"/>
    <p:sldId id="390" r:id="rId35"/>
    <p:sldId id="408" r:id="rId36"/>
    <p:sldId id="409" r:id="rId37"/>
    <p:sldId id="410" r:id="rId38"/>
    <p:sldId id="306" r:id="rId39"/>
    <p:sldId id="315" r:id="rId40"/>
    <p:sldId id="314" r:id="rId41"/>
    <p:sldId id="334" r:id="rId42"/>
    <p:sldId id="335" r:id="rId43"/>
    <p:sldId id="336" r:id="rId44"/>
    <p:sldId id="337" r:id="rId45"/>
    <p:sldId id="307" r:id="rId46"/>
    <p:sldId id="316" r:id="rId47"/>
    <p:sldId id="418" r:id="rId48"/>
    <p:sldId id="419" r:id="rId49"/>
    <p:sldId id="399" r:id="rId50"/>
    <p:sldId id="400" r:id="rId51"/>
    <p:sldId id="411" r:id="rId52"/>
    <p:sldId id="412" r:id="rId53"/>
    <p:sldId id="264" r:id="rId54"/>
    <p:sldId id="308" r:id="rId55"/>
    <p:sldId id="265" r:id="rId56"/>
    <p:sldId id="318" r:id="rId57"/>
    <p:sldId id="319" r:id="rId58"/>
    <p:sldId id="320" r:id="rId59"/>
    <p:sldId id="321" r:id="rId60"/>
    <p:sldId id="322" r:id="rId61"/>
    <p:sldId id="323" r:id="rId62"/>
    <p:sldId id="324" r:id="rId63"/>
    <p:sldId id="325" r:id="rId64"/>
    <p:sldId id="326" r:id="rId65"/>
    <p:sldId id="327" r:id="rId66"/>
    <p:sldId id="328" r:id="rId67"/>
    <p:sldId id="401" r:id="rId68"/>
    <p:sldId id="402" r:id="rId69"/>
    <p:sldId id="407" r:id="rId70"/>
    <p:sldId id="403" r:id="rId71"/>
    <p:sldId id="309" r:id="rId72"/>
    <p:sldId id="417" r:id="rId73"/>
    <p:sldId id="268" r:id="rId74"/>
    <p:sldId id="299" r:id="rId75"/>
    <p:sldId id="421" r:id="rId76"/>
    <p:sldId id="340" r:id="rId77"/>
    <p:sldId id="339" r:id="rId78"/>
    <p:sldId id="329" r:id="rId79"/>
    <p:sldId id="330" r:id="rId80"/>
    <p:sldId id="422" r:id="rId81"/>
    <p:sldId id="423" r:id="rId82"/>
    <p:sldId id="405" r:id="rId83"/>
    <p:sldId id="391" r:id="rId84"/>
    <p:sldId id="392" r:id="rId85"/>
    <p:sldId id="393" r:id="rId86"/>
    <p:sldId id="394" r:id="rId87"/>
    <p:sldId id="395" r:id="rId88"/>
    <p:sldId id="396" r:id="rId89"/>
    <p:sldId id="397" r:id="rId90"/>
    <p:sldId id="398" r:id="rId91"/>
    <p:sldId id="424" r:id="rId92"/>
    <p:sldId id="427" r:id="rId93"/>
    <p:sldId id="428" r:id="rId94"/>
    <p:sldId id="429" r:id="rId95"/>
    <p:sldId id="430" r:id="rId96"/>
    <p:sldId id="431" r:id="rId97"/>
    <p:sldId id="432" r:id="rId98"/>
    <p:sldId id="433" r:id="rId99"/>
    <p:sldId id="434" r:id="rId100"/>
    <p:sldId id="333" r:id="rId101"/>
    <p:sldId id="435" r:id="rId102"/>
  </p:sldIdLst>
  <p:sldSz cx="9144000" cy="5143500" type="screen16x9"/>
  <p:notesSz cx="6858000" cy="9144000"/>
  <p:defaultText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8"/>
    <a:srgbClr val="A18E56"/>
    <a:srgbClr val="9E9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1" autoAdjust="0"/>
    <p:restoredTop sz="86078" autoAdjust="0"/>
  </p:normalViewPr>
  <p:slideViewPr>
    <p:cSldViewPr>
      <p:cViewPr varScale="1">
        <p:scale>
          <a:sx n="141" d="100"/>
          <a:sy n="141" d="100"/>
        </p:scale>
        <p:origin x="132" y="2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ED480C-F612-4A46-A007-95E20FB2BDDF}" type="datetimeFigureOut">
              <a:rPr lang="en-US" smtClean="0"/>
              <a:pPr/>
              <a:t>3/21/2014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D77727-1FBB-44D0-8DD9-DAE5152BD184}" type="slidenum">
              <a:rPr lang="en-US" smtClean="0"/>
              <a:pPr/>
              <a:t>‹#›</a:t>
            </a:fld>
            <a:endParaRPr lang="en-US"/>
          </a:p>
        </p:txBody>
      </p:sp>
    </p:spTree>
    <p:extLst>
      <p:ext uri="{BB962C8B-B14F-4D97-AF65-F5344CB8AC3E}">
        <p14:creationId xmlns:p14="http://schemas.microsoft.com/office/powerpoint/2010/main" val="3030127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a:t>
            </a:fld>
            <a:endParaRPr lang="en-US"/>
          </a:p>
        </p:txBody>
      </p:sp>
    </p:spTree>
    <p:extLst>
      <p:ext uri="{BB962C8B-B14F-4D97-AF65-F5344CB8AC3E}">
        <p14:creationId xmlns:p14="http://schemas.microsoft.com/office/powerpoint/2010/main" val="2244663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handle </a:t>
            </a:r>
            <a:r>
              <a:rPr lang="en-US" baseline="0" dirty="0" err="1" smtClean="0"/>
              <a:t>transparents</a:t>
            </a:r>
            <a:r>
              <a:rPr lang="en-US" baseline="0" dirty="0" smtClean="0"/>
              <a:t> with tiled forward by generating another set of per-tile lists. The simple way to do it would be to cull all lights that intersect with the tile frustum starting at the near clip plane, and extending to the max tile depth. However you can generate more optimal light lists if you generate a “transparent” depth buffer containing the min transparent depth per pixel. One catch is that with this you don’t want to just use the min and max tile depth of your transparent depth, because you could exclude depth ranges where one transparent is fully covered by another closer transparent surface. So instead you want to use your transparent depth buffer only for the min tile depth, and your normal opaque depth buffer to compute the tile max depth.</a:t>
            </a:r>
          </a:p>
          <a:p>
            <a:endParaRPr lang="en-US" baseline="0" dirty="0" smtClean="0"/>
          </a:p>
          <a:p>
            <a:r>
              <a:rPr lang="en-US" baseline="0" dirty="0" smtClean="0"/>
              <a:t>For particles we also support per-vertex lighting. For larger  CPU-simulated “billboard” particles we light at each vertex of the quad, and support CPU-side tessellation to increase the lighting fidelity. For smaller point-sprite particles rendered on the GPU, we just light the single center vertex of each particle.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11</a:t>
            </a:fld>
            <a:endParaRPr lang="en-US"/>
          </a:p>
        </p:txBody>
      </p:sp>
    </p:spTree>
    <p:extLst>
      <p:ext uri="{BB962C8B-B14F-4D97-AF65-F5344CB8AC3E}">
        <p14:creationId xmlns:p14="http://schemas.microsoft.com/office/powerpoint/2010/main" val="193032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Lightmaps</a:t>
            </a:r>
            <a:r>
              <a:rPr lang="en-US" dirty="0" smtClean="0"/>
              <a:t> have indirect from punctual lights</a:t>
            </a:r>
            <a:r>
              <a:rPr lang="en-US" baseline="0" dirty="0" smtClean="0"/>
              <a:t> + direct/indirect lighting from sky and area </a:t>
            </a:r>
            <a:r>
              <a:rPr lang="en-US" baseline="0" dirty="0" smtClean="0"/>
              <a:t>lights. We bake them using </a:t>
            </a:r>
            <a:r>
              <a:rPr lang="en-US" baseline="0" dirty="0" err="1" smtClean="0"/>
              <a:t>Optix</a:t>
            </a:r>
            <a:r>
              <a:rPr lang="en-US" baseline="0" dirty="0" smtClean="0"/>
              <a:t> on a </a:t>
            </a:r>
            <a:r>
              <a:rPr lang="en-US" baseline="0" dirty="0" err="1" smtClean="0"/>
              <a:t>linux</a:t>
            </a:r>
            <a:r>
              <a:rPr lang="en-US" baseline="0" dirty="0" smtClean="0"/>
              <a:t> bake farm loaded with GTX 780’s.</a:t>
            </a:r>
            <a:endParaRPr lang="en-US" baseline="0" dirty="0" smtClean="0"/>
          </a:p>
          <a:p>
            <a:endParaRPr lang="en-US" baseline="0" dirty="0" smtClean="0"/>
          </a:p>
          <a:p>
            <a:r>
              <a:rPr lang="en-US" baseline="0" dirty="0" smtClean="0"/>
              <a:t>Using H4 as the </a:t>
            </a:r>
            <a:r>
              <a:rPr lang="en-US" baseline="0" dirty="0" smtClean="0"/>
              <a:t>basis, which is basically spherical harmonics constrained to the upper hemisphere instead of being defined on the whole sphere. We do it to get per-pixel directional variation from normal maps.</a:t>
            </a:r>
            <a:endParaRPr lang="en-US" baseline="0" dirty="0" smtClean="0"/>
          </a:p>
          <a:p>
            <a:endParaRPr lang="en-US" baseline="0" dirty="0" smtClean="0"/>
          </a:p>
          <a:p>
            <a:r>
              <a:rPr lang="en-US" baseline="0" dirty="0" smtClean="0"/>
              <a:t>The baked specular is pretty standard for recent games. Artists hand-place probes throughout the level, then inside of </a:t>
            </a:r>
            <a:r>
              <a:rPr lang="en-US" baseline="0" dirty="0" err="1" smtClean="0"/>
              <a:t>maya</a:t>
            </a:r>
            <a:r>
              <a:rPr lang="en-US" baseline="0" dirty="0" smtClean="0"/>
              <a:t> we render the scene from the POV of each probe and save to a </a:t>
            </a:r>
            <a:r>
              <a:rPr lang="en-US" baseline="0" dirty="0" err="1" smtClean="0"/>
              <a:t>cubemap</a:t>
            </a:r>
            <a:r>
              <a:rPr lang="en-US" baseline="0" dirty="0" smtClean="0"/>
              <a:t>. Then we pre-integrate our primary specular BRDF for each </a:t>
            </a:r>
            <a:r>
              <a:rPr lang="en-US" baseline="0" dirty="0" err="1" smtClean="0"/>
              <a:t>texel</a:t>
            </a:r>
            <a:r>
              <a:rPr lang="en-US" baseline="0" dirty="0" smtClean="0"/>
              <a:t> of the </a:t>
            </a:r>
            <a:r>
              <a:rPr lang="en-US" baseline="0" dirty="0" err="1" smtClean="0"/>
              <a:t>cubemap</a:t>
            </a:r>
            <a:r>
              <a:rPr lang="en-US" baseline="0" dirty="0" smtClean="0"/>
              <a:t>, assuming that V = N and using a different roughness for each </a:t>
            </a:r>
            <a:r>
              <a:rPr lang="en-US" baseline="0" dirty="0" err="1" smtClean="0"/>
              <a:t>mip</a:t>
            </a:r>
            <a:r>
              <a:rPr lang="en-US" baseline="0" dirty="0" smtClean="0"/>
              <a:t> level. Then at runtime we look up into the </a:t>
            </a:r>
            <a:r>
              <a:rPr lang="en-US" baseline="0" dirty="0" err="1" smtClean="0"/>
              <a:t>cubemap</a:t>
            </a:r>
            <a:r>
              <a:rPr lang="en-US" baseline="0" dirty="0" smtClean="0"/>
              <a:t> using the reflection vector, and apply Fresnel after the fact. Note that you really want Fresnel + your BRDF integrated into the entire lighting environment using the current viewing angle, but with a </a:t>
            </a:r>
            <a:r>
              <a:rPr lang="en-US" baseline="0" dirty="0" err="1" smtClean="0"/>
              <a:t>cubemap</a:t>
            </a:r>
            <a:r>
              <a:rPr lang="en-US" baseline="0" dirty="0" smtClean="0"/>
              <a:t> you don’t have enough dimensionality so you have to approximate. We do this by applying a simple curve that we fit based on roughness + viewing angle, otherwise the glancing angles will generally be too bright. See Black Ops 2 or Unreal Engine 4 talks from SIGGRAPH 2013 for more info.</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12</a:t>
            </a:fld>
            <a:endParaRPr lang="en-US"/>
          </a:p>
        </p:txBody>
      </p:sp>
    </p:spTree>
    <p:extLst>
      <p:ext uri="{BB962C8B-B14F-4D97-AF65-F5344CB8AC3E}">
        <p14:creationId xmlns:p14="http://schemas.microsoft.com/office/powerpoint/2010/main" val="396601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test scenes</a:t>
            </a:r>
            <a:r>
              <a:rPr lang="en-US" baseline="0" dirty="0" smtClean="0"/>
              <a:t> that we were using to standardize lighting and exposure values at the beginning of the project. </a:t>
            </a:r>
            <a:r>
              <a:rPr lang="en-US" baseline="0" dirty="0" smtClean="0"/>
              <a:t>This was an important process, because we wanted to make sure that we had a proper HDR workflow that wasn’t reliant on per-scene tweaks to materials. In particular it was important for emissive surfaces like light bulbs, which we wanted to look convincing in both dark and bright areas of the game. </a:t>
            </a:r>
            <a:r>
              <a:rPr lang="en-US" baseline="0" dirty="0" err="1" smtClean="0"/>
              <a:t>The</a:t>
            </a:r>
            <a:r>
              <a:rPr lang="en-US" baseline="0" dirty="0" smtClean="0"/>
              <a:t> </a:t>
            </a:r>
            <a:r>
              <a:rPr lang="en-US" baseline="0" dirty="0" smtClean="0"/>
              <a:t>screenshots were taken using our renderer embedded inside of Maya. The screenshots </a:t>
            </a:r>
            <a:r>
              <a:rPr lang="en-US" baseline="0" dirty="0" smtClean="0"/>
              <a:t>are somewhat </a:t>
            </a:r>
            <a:r>
              <a:rPr lang="en-US" baseline="0" dirty="0" smtClean="0"/>
              <a:t>old, but they’re still do a decent job of showing of our GI pipeline.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13</a:t>
            </a:fld>
            <a:endParaRPr lang="en-US"/>
          </a:p>
        </p:txBody>
      </p:sp>
    </p:spTree>
    <p:extLst>
      <p:ext uri="{BB962C8B-B14F-4D97-AF65-F5344CB8AC3E}">
        <p14:creationId xmlns:p14="http://schemas.microsoft.com/office/powerpoint/2010/main" val="291169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H-basis gives you nice bump fidelity, which helps you have interesting</a:t>
            </a:r>
            <a:r>
              <a:rPr lang="en-US" baseline="0" dirty="0" smtClean="0"/>
              <a:t> lighting variation even when you don’t have direct lighting from dynamic light sources.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17</a:t>
            </a:fld>
            <a:endParaRPr lang="en-US"/>
          </a:p>
        </p:txBody>
      </p:sp>
    </p:spTree>
    <p:extLst>
      <p:ext uri="{BB962C8B-B14F-4D97-AF65-F5344CB8AC3E}">
        <p14:creationId xmlns:p14="http://schemas.microsoft.com/office/powerpoint/2010/main" val="199467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specular</a:t>
            </a:r>
            <a:r>
              <a:rPr lang="en-US" baseline="0" dirty="0" smtClean="0"/>
              <a:t> from </a:t>
            </a:r>
            <a:r>
              <a:rPr lang="en-US" baseline="0" dirty="0" err="1" smtClean="0"/>
              <a:t>cubemaps</a:t>
            </a:r>
            <a:r>
              <a:rPr lang="en-US" baseline="0" dirty="0" smtClean="0"/>
              <a:t> captured at probe locations is problematic, because the samples are so sparse. Thus you end up with visibility issues, where lighting might “leak” through geometry that should have occluded it. To help work around this issue we pre-bake directional occlusion into </a:t>
            </a:r>
            <a:r>
              <a:rPr lang="en-US" baseline="0" dirty="0" err="1" smtClean="0"/>
              <a:t>lightmaps</a:t>
            </a:r>
            <a:r>
              <a:rPr lang="en-US" baseline="0" dirty="0" smtClean="0"/>
              <a:t>. We </a:t>
            </a:r>
            <a:r>
              <a:rPr lang="en-US" baseline="0" dirty="0" smtClean="0"/>
              <a:t>use the same </a:t>
            </a:r>
            <a:r>
              <a:rPr lang="en-US" baseline="0" dirty="0" err="1" smtClean="0"/>
              <a:t>Optix</a:t>
            </a:r>
            <a:r>
              <a:rPr lang="en-US" baseline="0" dirty="0" smtClean="0"/>
              <a:t> ray-tracing pipeline, except instead of integrating incoming radiance we integrate per-ray visibility onto H-basis. Then we look this up at runtime in the </a:t>
            </a:r>
            <a:r>
              <a:rPr lang="en-US" baseline="0" dirty="0" err="1" smtClean="0"/>
              <a:t>cubemap</a:t>
            </a:r>
            <a:r>
              <a:rPr lang="en-US" baseline="0" dirty="0" smtClean="0"/>
              <a:t> direction, and use the result to attenuate the specular.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18</a:t>
            </a:fld>
            <a:endParaRPr lang="en-US"/>
          </a:p>
        </p:txBody>
      </p:sp>
    </p:spTree>
    <p:extLst>
      <p:ext uri="{BB962C8B-B14F-4D97-AF65-F5344CB8AC3E}">
        <p14:creationId xmlns:p14="http://schemas.microsoft.com/office/powerpoint/2010/main" val="117159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reflection</a:t>
            </a:r>
            <a:r>
              <a:rPr lang="en-US" baseline="0" dirty="0" smtClean="0"/>
              <a:t> </a:t>
            </a:r>
            <a:r>
              <a:rPr lang="en-US" baseline="0" dirty="0" smtClean="0"/>
              <a:t>occlusion. Notice specular on the edges of the inner machinery.</a:t>
            </a:r>
          </a:p>
          <a:p>
            <a:endParaRPr lang="en-US" baseline="0" dirty="0" smtClean="0"/>
          </a:p>
          <a:p>
            <a:r>
              <a:rPr lang="en-US" baseline="0" dirty="0" smtClean="0"/>
              <a:t>Note that this screenshot is from a very old build of the engine, and was taken using our Maya renderer.</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19</a:t>
            </a:fld>
            <a:endParaRPr lang="en-US"/>
          </a:p>
        </p:txBody>
      </p:sp>
    </p:spTree>
    <p:extLst>
      <p:ext uri="{BB962C8B-B14F-4D97-AF65-F5344CB8AC3E}">
        <p14:creationId xmlns:p14="http://schemas.microsoft.com/office/powerpoint/2010/main" val="1612655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t>
            </a:r>
            <a:r>
              <a:rPr lang="en-US" dirty="0" smtClean="0"/>
              <a:t>occlusion. Inner edges now look better.</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20</a:t>
            </a:fld>
            <a:endParaRPr lang="en-US"/>
          </a:p>
        </p:txBody>
      </p:sp>
    </p:spTree>
    <p:extLst>
      <p:ext uri="{BB962C8B-B14F-4D97-AF65-F5344CB8AC3E}">
        <p14:creationId xmlns:p14="http://schemas.microsoft.com/office/powerpoint/2010/main" val="1160558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occlusion</a:t>
            </a:r>
            <a:r>
              <a:rPr lang="en-US" baseline="0" dirty="0" smtClean="0"/>
              <a:t> factor visualized. If you were to rotate the camera, you would see the occlusion changing since it’s view-dependent. This helps prevent over-occluding the inner parts of the mesh.</a:t>
            </a:r>
            <a:endParaRPr lang="en-US" dirty="0" smtClean="0"/>
          </a:p>
          <a:p>
            <a:endParaRPr lang="en-US" dirty="0" smtClean="0"/>
          </a:p>
          <a:p>
            <a:r>
              <a:rPr lang="en-US" dirty="0" smtClean="0"/>
              <a:t>Ignore </a:t>
            </a:r>
            <a:r>
              <a:rPr lang="en-US" dirty="0" smtClean="0"/>
              <a:t>the occlusion on the walls behind the gun, it wasn’t baked</a:t>
            </a:r>
            <a:r>
              <a:rPr lang="en-US" baseline="0" dirty="0" smtClean="0"/>
              <a:t> properly.</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21</a:t>
            </a:fld>
            <a:endParaRPr lang="en-US"/>
          </a:p>
        </p:txBody>
      </p:sp>
    </p:spTree>
    <p:extLst>
      <p:ext uri="{BB962C8B-B14F-4D97-AF65-F5344CB8AC3E}">
        <p14:creationId xmlns:p14="http://schemas.microsoft.com/office/powerpoint/2010/main" val="35175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a:t>
            </a:r>
            <a:r>
              <a:rPr lang="en-US" baseline="0" dirty="0" smtClean="0"/>
              <a:t> </a:t>
            </a:r>
            <a:r>
              <a:rPr lang="en-US" dirty="0" smtClean="0"/>
              <a:t>occlusion from dynamic characters and objects, we compute</a:t>
            </a:r>
            <a:r>
              <a:rPr lang="en-US" baseline="0" dirty="0" smtClean="0"/>
              <a:t> analytical occlusion values from capsules that are skinned to joints. This was inspired by Stephen Hill’s presentation on Splinter Cell: Conviction, and is also similar to what Naughty Dog recently presented for the Last of Us. The occlusion factor is calculated using the technique on </a:t>
            </a:r>
            <a:r>
              <a:rPr lang="en-US" baseline="0" dirty="0" err="1" smtClean="0"/>
              <a:t>Iñigo</a:t>
            </a:r>
            <a:r>
              <a:rPr lang="en-US" baseline="0" dirty="0" smtClean="0"/>
              <a:t> </a:t>
            </a:r>
            <a:r>
              <a:rPr lang="en-US" baseline="0" dirty="0" err="1" smtClean="0"/>
              <a:t>Quilez’s</a:t>
            </a:r>
            <a:r>
              <a:rPr lang="en-US" baseline="0" dirty="0" smtClean="0"/>
              <a:t> website for calculating the AO factor from a sphere. http://www.iquilezles.org/www/articles/sphereao/sphereao.htm. </a:t>
            </a:r>
          </a:p>
          <a:p>
            <a:endParaRPr lang="en-US" baseline="0" dirty="0" smtClean="0"/>
          </a:p>
          <a:p>
            <a:r>
              <a:rPr lang="en-US" baseline="0" dirty="0" smtClean="0"/>
              <a:t>The upside over SSAO is that you get soft, stable occlusion with a really nice falloff. This helps avoid the “crease </a:t>
            </a:r>
            <a:r>
              <a:rPr lang="en-US" baseline="0" dirty="0" err="1" smtClean="0"/>
              <a:t>shader</a:t>
            </a:r>
            <a:r>
              <a:rPr lang="en-US" baseline="0" dirty="0" smtClean="0"/>
              <a:t>” look that you usually get from SSAO, and also lets you avoid the noise or banding artifacts</a:t>
            </a:r>
            <a:r>
              <a:rPr lang="en-US" baseline="0" dirty="0" smtClean="0"/>
              <a:t>. To get the same wide falloff with SSAO you would need a really large sampling pattern.</a:t>
            </a:r>
            <a:endParaRPr lang="en-US" baseline="0" dirty="0" smtClean="0"/>
          </a:p>
          <a:p>
            <a:endParaRPr lang="en-US" baseline="0" dirty="0" smtClean="0"/>
          </a:p>
          <a:p>
            <a:r>
              <a:rPr lang="en-US" baseline="0" dirty="0" smtClean="0"/>
              <a:t>Originally we handled the volumes the same way we handled lights, where we binned per tile and then computed the occlusion during the forward rendering pass. This works and gave nice results, but was ultimately too expensive. So we ended up doing the AO in a half-res deferred pass, using a compute </a:t>
            </a:r>
            <a:r>
              <a:rPr lang="en-US" baseline="0" dirty="0" err="1" smtClean="0"/>
              <a:t>shader</a:t>
            </a:r>
            <a:r>
              <a:rPr lang="en-US" baseline="0" dirty="0" smtClean="0"/>
              <a:t> to bin the volumes and then calculate the AO factor. With this setup we typically spend between 1 and 2ms GPU time on the PS4, with over 100 volumes on-screen during the more busy parts of the game.</a:t>
            </a:r>
          </a:p>
        </p:txBody>
      </p:sp>
      <p:sp>
        <p:nvSpPr>
          <p:cNvPr id="4" name="Slide Number Placeholder 3"/>
          <p:cNvSpPr>
            <a:spLocks noGrp="1"/>
          </p:cNvSpPr>
          <p:nvPr>
            <p:ph type="sldNum" sz="quarter" idx="10"/>
          </p:nvPr>
        </p:nvSpPr>
        <p:spPr/>
        <p:txBody>
          <a:bodyPr/>
          <a:lstStyle/>
          <a:p>
            <a:fld id="{4CD77727-1FBB-44D0-8DD9-DAE5152BD184}" type="slidenum">
              <a:rPr lang="en-US" smtClean="0"/>
              <a:pPr/>
              <a:t>22</a:t>
            </a:fld>
            <a:endParaRPr lang="en-US"/>
          </a:p>
        </p:txBody>
      </p:sp>
    </p:spTree>
    <p:extLst>
      <p:ext uri="{BB962C8B-B14F-4D97-AF65-F5344CB8AC3E}">
        <p14:creationId xmlns:p14="http://schemas.microsoft.com/office/powerpoint/2010/main" val="304202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screenshot of a recent build running on PS4, with the AO capsules</a:t>
            </a:r>
            <a:r>
              <a:rPr lang="en-US" baseline="0" dirty="0" smtClean="0"/>
              <a:t> off.</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23</a:t>
            </a:fld>
            <a:endParaRPr lang="en-US"/>
          </a:p>
        </p:txBody>
      </p:sp>
    </p:spTree>
    <p:extLst>
      <p:ext uri="{BB962C8B-B14F-4D97-AF65-F5344CB8AC3E}">
        <p14:creationId xmlns:p14="http://schemas.microsoft.com/office/powerpoint/2010/main" val="74253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Brand-new IP being developed in-house (our first!)</a:t>
            </a:r>
          </a:p>
          <a:p>
            <a:endParaRPr lang="en-US" baseline="0" dirty="0" smtClean="0"/>
          </a:p>
          <a:p>
            <a:r>
              <a:rPr lang="en-US" baseline="0" dirty="0" smtClean="0"/>
              <a:t>When I started about 4 years ago we had about 38 people, now we have over 100.</a:t>
            </a:r>
            <a:endParaRPr lang="en-US" baseline="0"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3</a:t>
            </a:fld>
            <a:endParaRPr lang="en-US"/>
          </a:p>
        </p:txBody>
      </p:sp>
    </p:spTree>
    <p:extLst>
      <p:ext uri="{BB962C8B-B14F-4D97-AF65-F5344CB8AC3E}">
        <p14:creationId xmlns:p14="http://schemas.microsoft.com/office/powerpoint/2010/main" val="4248193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with them enabled.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24</a:t>
            </a:fld>
            <a:endParaRPr lang="en-US"/>
          </a:p>
        </p:txBody>
      </p:sp>
    </p:spTree>
    <p:extLst>
      <p:ext uri="{BB962C8B-B14F-4D97-AF65-F5344CB8AC3E}">
        <p14:creationId xmlns:p14="http://schemas.microsoft.com/office/powerpoint/2010/main" val="1009147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t>
            </a:r>
            <a:r>
              <a:rPr lang="en-US" dirty="0" smtClean="0"/>
              <a:t>we’re going to dive</a:t>
            </a:r>
            <a:r>
              <a:rPr lang="en-US" baseline="0" dirty="0" smtClean="0"/>
              <a:t> into </a:t>
            </a:r>
            <a:r>
              <a:rPr lang="en-US" baseline="0" dirty="0" smtClean="0"/>
              <a:t>some technical details about our shading model. Our default specular model is a Cook-Torrance </a:t>
            </a:r>
            <a:r>
              <a:rPr lang="en-US" baseline="0" dirty="0" err="1" smtClean="0"/>
              <a:t>microfacet</a:t>
            </a:r>
            <a:r>
              <a:rPr lang="en-US" baseline="0" dirty="0" smtClean="0"/>
              <a:t> </a:t>
            </a:r>
            <a:r>
              <a:rPr lang="en-US" baseline="0" dirty="0" smtClean="0"/>
              <a:t>BRDF. We’ve </a:t>
            </a:r>
            <a:r>
              <a:rPr lang="en-US" baseline="0" dirty="0" smtClean="0"/>
              <a:t>been using some form of Cook-Torrance for nearly </a:t>
            </a:r>
            <a:r>
              <a:rPr lang="en-US" baseline="0" dirty="0" smtClean="0"/>
              <a:t>3 </a:t>
            </a:r>
            <a:r>
              <a:rPr lang="en-US" baseline="0" dirty="0" smtClean="0"/>
              <a:t>years now. For our distribution term we’re using the GGX distribution described in Walter’s paper from 2007. We’re also using the matching Smith geometry term derived in the same paper, which is specifically formulated to ensure that the BRDF is normalized. </a:t>
            </a:r>
            <a:br>
              <a:rPr lang="en-US" baseline="0" dirty="0" smtClean="0"/>
            </a:br>
            <a:r>
              <a:rPr lang="en-US" baseline="0" dirty="0" smtClean="0"/>
              <a:t/>
            </a:r>
            <a:br>
              <a:rPr lang="en-US" baseline="0" dirty="0" smtClean="0"/>
            </a:br>
            <a:r>
              <a:rPr lang="en-US" baseline="0" dirty="0" smtClean="0"/>
              <a:t>As for the diffuse, we’re currently using standard </a:t>
            </a:r>
            <a:r>
              <a:rPr lang="en-US" baseline="0" dirty="0" err="1" smtClean="0"/>
              <a:t>Lambertian</a:t>
            </a:r>
            <a:r>
              <a:rPr lang="en-US" baseline="0" dirty="0" smtClean="0"/>
              <a:t> diffuse. To balance it with our specular model, we multiply it with the inverse of the specular intensity.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25</a:t>
            </a:fld>
            <a:endParaRPr lang="en-US"/>
          </a:p>
        </p:txBody>
      </p:sp>
    </p:spTree>
    <p:extLst>
      <p:ext uri="{BB962C8B-B14F-4D97-AF65-F5344CB8AC3E}">
        <p14:creationId xmlns:p14="http://schemas.microsoft.com/office/powerpoint/2010/main" val="1979012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BRDF’s in academic papers are always</a:t>
            </a:r>
            <a:r>
              <a:rPr lang="en-US" baseline="0" dirty="0" smtClean="0"/>
              <a:t> written in terms of trig functions. You can pretty much always optimize that away by exploiting the fact that A dot B == cos(theta) (assuming A and B are normalized, of course) and by then applying some substitutions. And then you can also apply some additional algebraic simplifications to optimize things even further. You can see our course notes from our SIGGRAPH talks if want the full details.</a:t>
            </a:r>
          </a:p>
          <a:p>
            <a:endParaRPr lang="en-US" baseline="0" dirty="0" smtClean="0"/>
          </a:p>
          <a:p>
            <a:r>
              <a:rPr lang="en-US" baseline="0" dirty="0" smtClean="0"/>
              <a:t>[0-1] roughness can be a little hard to work with. It feels very “non-linear”, and you end up with many of your values in the [0-0.1] range. If you instead have artists specify </a:t>
            </a:r>
            <a:r>
              <a:rPr lang="en-US" baseline="0" dirty="0" err="1" smtClean="0"/>
              <a:t>sqrt</a:t>
            </a:r>
            <a:r>
              <a:rPr lang="en-US" baseline="0" dirty="0" smtClean="0"/>
              <a:t>(roughness) and then square it in the </a:t>
            </a:r>
            <a:r>
              <a:rPr lang="en-US" baseline="0" dirty="0" err="1" smtClean="0"/>
              <a:t>shader</a:t>
            </a:r>
            <a:r>
              <a:rPr lang="en-US" baseline="0" dirty="0" smtClean="0"/>
              <a:t>, you get a much better distribution of values. This is also important for blending roughness values from parameter maps.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26</a:t>
            </a:fld>
            <a:endParaRPr lang="en-US"/>
          </a:p>
        </p:txBody>
      </p:sp>
    </p:spTree>
    <p:extLst>
      <p:ext uri="{BB962C8B-B14F-4D97-AF65-F5344CB8AC3E}">
        <p14:creationId xmlns:p14="http://schemas.microsoft.com/office/powerpoint/2010/main" val="3665817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some code showing a more game-ready</a:t>
            </a:r>
            <a:r>
              <a:rPr lang="en-US" baseline="0" dirty="0" smtClean="0"/>
              <a:t> form of GGX</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27</a:t>
            </a:fld>
            <a:endParaRPr lang="en-US"/>
          </a:p>
        </p:txBody>
      </p:sp>
    </p:spTree>
    <p:extLst>
      <p:ext uri="{BB962C8B-B14F-4D97-AF65-F5344CB8AC3E}">
        <p14:creationId xmlns:p14="http://schemas.microsoft.com/office/powerpoint/2010/main" val="1798822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28</a:t>
            </a:fld>
            <a:endParaRPr lang="en-US"/>
          </a:p>
        </p:txBody>
      </p:sp>
    </p:spTree>
    <p:extLst>
      <p:ext uri="{BB962C8B-B14F-4D97-AF65-F5344CB8AC3E}">
        <p14:creationId xmlns:p14="http://schemas.microsoft.com/office/powerpoint/2010/main" val="2058679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screenshot showing our skin shading model being used on one of our principle characters.  You can see the scattering pretty clearly on the nose</a:t>
            </a:r>
            <a:r>
              <a:rPr lang="en-US" baseline="0" dirty="0" smtClean="0"/>
              <a:t> and cheeks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29</a:t>
            </a:fld>
            <a:endParaRPr lang="en-US"/>
          </a:p>
        </p:txBody>
      </p:sp>
    </p:spTree>
    <p:extLst>
      <p:ext uri="{BB962C8B-B14F-4D97-AF65-F5344CB8AC3E}">
        <p14:creationId xmlns:p14="http://schemas.microsoft.com/office/powerpoint/2010/main" val="3415598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expensive! You</a:t>
            </a:r>
            <a:r>
              <a:rPr lang="en-US" baseline="0" dirty="0" smtClean="0"/>
              <a:t> get a texture lookup per light, plus we use multiple specular lobes. </a:t>
            </a:r>
          </a:p>
          <a:p>
            <a:endParaRPr lang="en-US" baseline="0" dirty="0" smtClean="0"/>
          </a:p>
          <a:p>
            <a:r>
              <a:rPr lang="en-US" baseline="0" dirty="0" smtClean="0"/>
              <a:t>We didn’t end up using the automatic curvature calculation proposed by Eric </a:t>
            </a:r>
            <a:r>
              <a:rPr lang="en-US" baseline="0" dirty="0" err="1" smtClean="0"/>
              <a:t>Penner</a:t>
            </a:r>
            <a:r>
              <a:rPr lang="en-US" baseline="0" dirty="0" smtClean="0"/>
              <a:t>, since got too many artifacts. We just had the artists bake curvature maps instead.</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30</a:t>
            </a:fld>
            <a:endParaRPr lang="en-US"/>
          </a:p>
        </p:txBody>
      </p:sp>
    </p:spTree>
    <p:extLst>
      <p:ext uri="{BB962C8B-B14F-4D97-AF65-F5344CB8AC3E}">
        <p14:creationId xmlns:p14="http://schemas.microsoft.com/office/powerpoint/2010/main" val="1006654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issue we had to tackle with our skin shading was using our pre-integrated diffuse scattering term</a:t>
            </a:r>
            <a:r>
              <a:rPr lang="en-US" baseline="0" dirty="0" smtClean="0"/>
              <a:t> with our spherical harmonics lighting probes. Fortunately this is pretty simple to do with SH if you already know how to compute standard diffuse irradiance. With SH you can convolve a radially-symmetrical kernel with a lighting environment using a simple dot product, and for standard diffuse you use a clamped cosine as a kernel. All you need to do this is a representation of your kernel as zonal harmonics, so we compute that by numerically integrating the diffuse scattering function with the zonal harmonics basis functions. We then store those ZH coefficients in a lookup texture parameterized by surface curvature, and at runtime we sample the appropriate coefficients and use them to perform the dot product with the lighting environment stored in the probe.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31</a:t>
            </a:fld>
            <a:endParaRPr lang="en-US"/>
          </a:p>
        </p:txBody>
      </p:sp>
    </p:spTree>
    <p:extLst>
      <p:ext uri="{BB962C8B-B14F-4D97-AF65-F5344CB8AC3E}">
        <p14:creationId xmlns:p14="http://schemas.microsoft.com/office/powerpoint/2010/main" val="1571028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comparison image that shows a character being lit only by a diffuse SH</a:t>
            </a:r>
            <a:r>
              <a:rPr lang="en-US" baseline="0" dirty="0" smtClean="0"/>
              <a:t> probe, with no specular. The left image is using a standard cosine kernel, and as you can see the skin looks unnaturally hard due to the lack of subsurface scattering. On the right we use the pre-integrated diffuse coefficients, and as you can see the result is much more natural.</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32</a:t>
            </a:fld>
            <a:endParaRPr lang="en-US"/>
          </a:p>
        </p:txBody>
      </p:sp>
    </p:spTree>
    <p:extLst>
      <p:ext uri="{BB962C8B-B14F-4D97-AF65-F5344CB8AC3E}">
        <p14:creationId xmlns:p14="http://schemas.microsoft.com/office/powerpoint/2010/main" val="614461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one weak spot in our shading model. Unfortunately I haven’t had the time properly develop something more robust. Fortunately our artists are awesome, and they’ve achieved good results.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33</a:t>
            </a:fld>
            <a:endParaRPr lang="en-US"/>
          </a:p>
        </p:txBody>
      </p:sp>
    </p:spTree>
    <p:extLst>
      <p:ext uri="{BB962C8B-B14F-4D97-AF65-F5344CB8AC3E}">
        <p14:creationId xmlns:p14="http://schemas.microsoft.com/office/powerpoint/2010/main" val="3818882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a:t>
            </a:fld>
            <a:endParaRPr lang="en-US"/>
          </a:p>
        </p:txBody>
      </p:sp>
    </p:spTree>
    <p:extLst>
      <p:ext uri="{BB962C8B-B14F-4D97-AF65-F5344CB8AC3E}">
        <p14:creationId xmlns:p14="http://schemas.microsoft.com/office/powerpoint/2010/main" val="3930842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on the left has no secondary spec,</a:t>
            </a:r>
            <a:r>
              <a:rPr lang="en-US" baseline="0" dirty="0" smtClean="0"/>
              <a:t> image on the right has secondary spec turned </a:t>
            </a:r>
            <a:r>
              <a:rPr lang="en-US" baseline="0" dirty="0" smtClean="0"/>
              <a:t>on.</a:t>
            </a:r>
          </a:p>
          <a:p>
            <a:endParaRPr lang="en-US" baseline="0" dirty="0" smtClean="0"/>
          </a:p>
          <a:p>
            <a:r>
              <a:rPr lang="en-US" baseline="0" dirty="0" smtClean="0"/>
              <a:t>It’s probably hard to see, but the secondary specular lobe takes on more of the albedo color compared to the primary specular lobe. This is basically a poor man’s approximation of the multiple specular lobes from </a:t>
            </a:r>
            <a:r>
              <a:rPr lang="en-US" baseline="0" dirty="0" err="1" smtClean="0"/>
              <a:t>Marschner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34</a:t>
            </a:fld>
            <a:endParaRPr lang="en-US"/>
          </a:p>
        </p:txBody>
      </p:sp>
    </p:spTree>
    <p:extLst>
      <p:ext uri="{BB962C8B-B14F-4D97-AF65-F5344CB8AC3E}">
        <p14:creationId xmlns:p14="http://schemas.microsoft.com/office/powerpoint/2010/main" val="835562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 maps help break up the highlights, which prevents the surface from looking to flat and unnatural.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35</a:t>
            </a:fld>
            <a:endParaRPr lang="en-US"/>
          </a:p>
        </p:txBody>
      </p:sp>
    </p:spTree>
    <p:extLst>
      <p:ext uri="{BB962C8B-B14F-4D97-AF65-F5344CB8AC3E}">
        <p14:creationId xmlns:p14="http://schemas.microsoft.com/office/powerpoint/2010/main" val="4289353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 maps are exactly like normal maps, except instead of giving</a:t>
            </a:r>
            <a:r>
              <a:rPr lang="en-US" baseline="0" dirty="0" smtClean="0"/>
              <a:t> you a new normal (z-basis) they give you a new tangent (x-basis). They’re stored in vertex tangent space, but Mari lets you just intuitively paint directions on the mesh and it remaps it for you. In the case of hair they paint the actual combing direction of the hair itself.</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36</a:t>
            </a:fld>
            <a:endParaRPr lang="en-US"/>
          </a:p>
        </p:txBody>
      </p:sp>
    </p:spTree>
    <p:extLst>
      <p:ext uri="{BB962C8B-B14F-4D97-AF65-F5344CB8AC3E}">
        <p14:creationId xmlns:p14="http://schemas.microsoft.com/office/powerpoint/2010/main" val="212920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up,</a:t>
            </a:r>
            <a:r>
              <a:rPr lang="en-US" dirty="0" smtClean="0"/>
              <a:t> I’m going to talk</a:t>
            </a:r>
            <a:r>
              <a:rPr lang="en-US" baseline="0" dirty="0" smtClean="0"/>
              <a:t> a bit about our cloth shading.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37</a:t>
            </a:fld>
            <a:endParaRPr lang="en-US"/>
          </a:p>
        </p:txBody>
      </p:sp>
    </p:spTree>
    <p:extLst>
      <p:ext uri="{BB962C8B-B14F-4D97-AF65-F5344CB8AC3E}">
        <p14:creationId xmlns:p14="http://schemas.microsoft.com/office/powerpoint/2010/main" val="1035031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were developing our cloth </a:t>
            </a:r>
            <a:r>
              <a:rPr lang="en-US" baseline="0" dirty="0" err="1" smtClean="0"/>
              <a:t>shader</a:t>
            </a:r>
            <a:r>
              <a:rPr lang="en-US" baseline="0" dirty="0" smtClean="0"/>
              <a:t>, we took some high-resolution photos of some real-world material samples in order to observe the key properties of those fabrics. On the right you see photograph of velvet wrapped around a cylinder, with the camera and light both placed at the same angle. The most noticeable aspect is the strong grazing specular on the edge of the cloth, which is due to asperity scattering through fibers that point away from the surface. For the front-facing areas there’s actually very little specular contribution, which is shows that the specular response is actually backwards compared to a typical </a:t>
            </a:r>
            <a:r>
              <a:rPr lang="en-US" baseline="0" dirty="0" err="1" smtClean="0"/>
              <a:t>microfacet</a:t>
            </a:r>
            <a:r>
              <a:rPr lang="en-US" baseline="0" dirty="0" smtClean="0"/>
              <a:t> BRDF. In fact to the right of velvet we have a rendering of a cylinder under the same lighting conditions using a Cook-Torrance BRDF with roughness of 1.0, and as you can see the reflectance is highest at the center and falls off towards the edges.</a:t>
            </a:r>
          </a:p>
        </p:txBody>
      </p:sp>
      <p:sp>
        <p:nvSpPr>
          <p:cNvPr id="4" name="Slide Number Placeholder 3"/>
          <p:cNvSpPr>
            <a:spLocks noGrp="1"/>
          </p:cNvSpPr>
          <p:nvPr>
            <p:ph type="sldNum" sz="quarter" idx="10"/>
          </p:nvPr>
        </p:nvSpPr>
        <p:spPr/>
        <p:txBody>
          <a:bodyPr/>
          <a:lstStyle/>
          <a:p>
            <a:fld id="{4CD77727-1FBB-44D0-8DD9-DAE5152BD184}" type="slidenum">
              <a:rPr lang="en-US" smtClean="0"/>
              <a:pPr/>
              <a:t>38</a:t>
            </a:fld>
            <a:endParaRPr lang="en-US"/>
          </a:p>
        </p:txBody>
      </p:sp>
    </p:spTree>
    <p:extLst>
      <p:ext uri="{BB962C8B-B14F-4D97-AF65-F5344CB8AC3E}">
        <p14:creationId xmlns:p14="http://schemas.microsoft.com/office/powerpoint/2010/main" val="591033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ended up implementing a BRDF based on</a:t>
            </a:r>
            <a:r>
              <a:rPr lang="en-US" baseline="0" dirty="0" smtClean="0"/>
              <a:t> Michael </a:t>
            </a:r>
            <a:r>
              <a:rPr lang="en-US" sz="1200" b="0" i="0" u="none" strike="noStrike" kern="1200" baseline="0" dirty="0" err="1" smtClean="0">
                <a:solidFill>
                  <a:schemeClr val="tx1"/>
                </a:solidFill>
                <a:latin typeface="+mn-lt"/>
                <a:ea typeface="+mn-ea"/>
                <a:cs typeface="+mn-cs"/>
              </a:rPr>
              <a:t>Ashikhmin’s</a:t>
            </a:r>
            <a:r>
              <a:rPr lang="en-US" sz="1200" b="0" i="0" u="none" strike="noStrike" kern="1200" baseline="0" dirty="0" smtClean="0">
                <a:solidFill>
                  <a:schemeClr val="tx1"/>
                </a:solidFill>
                <a:latin typeface="+mn-lt"/>
                <a:ea typeface="+mn-ea"/>
                <a:cs typeface="+mn-cs"/>
              </a:rPr>
              <a:t> work that was presented in his paper entitled “Distribution-based BRDF’s” from 2007. The distribution term is an inverted Gaussian, which gives us the grazing specular response observed in the photo reference. We also offset the curve a bit in order to provide a soft specular at front-facing angles. Initially we attempted to use a Smith geometry term, however the results weren’t very encouraging. Ultimately we decided that it didn’t make sense to have a </a:t>
            </a:r>
            <a:r>
              <a:rPr lang="en-US" sz="1200" b="0" i="0" u="none" strike="noStrike" kern="1200" baseline="0" dirty="0" err="1" smtClean="0">
                <a:solidFill>
                  <a:schemeClr val="tx1"/>
                </a:solidFill>
                <a:latin typeface="+mn-lt"/>
                <a:ea typeface="+mn-ea"/>
                <a:cs typeface="+mn-cs"/>
              </a:rPr>
              <a:t>microfacet</a:t>
            </a:r>
            <a:r>
              <a:rPr lang="en-US" sz="1200" b="0" i="0" u="none" strike="noStrike" kern="1200" baseline="0" dirty="0" smtClean="0">
                <a:solidFill>
                  <a:schemeClr val="tx1"/>
                </a:solidFill>
                <a:latin typeface="+mn-lt"/>
                <a:ea typeface="+mn-ea"/>
                <a:cs typeface="+mn-cs"/>
              </a:rPr>
              <a:t> geometry term for a material like velvet, where the material is composed of translucent fibers that are perpendicular to the surface. This follows </a:t>
            </a:r>
            <a:r>
              <a:rPr lang="en-US" sz="1200" b="0" i="0" u="none" strike="noStrike" kern="1200" baseline="0" dirty="0" err="1" smtClean="0">
                <a:solidFill>
                  <a:schemeClr val="tx1"/>
                </a:solidFill>
                <a:latin typeface="+mn-lt"/>
                <a:ea typeface="+mn-ea"/>
                <a:cs typeface="+mn-cs"/>
              </a:rPr>
              <a:t>Ashikhmin’s</a:t>
            </a:r>
            <a:r>
              <a:rPr lang="en-US" sz="1200" b="0" i="0" u="none" strike="noStrike" kern="1200" baseline="0" dirty="0" smtClean="0">
                <a:solidFill>
                  <a:schemeClr val="tx1"/>
                </a:solidFill>
                <a:latin typeface="+mn-lt"/>
                <a:ea typeface="+mn-ea"/>
                <a:cs typeface="+mn-cs"/>
              </a:rPr>
              <a:t> results, who felt that a geometry term wasn’t necessary and fit his distribution to measured without using one.</a:t>
            </a:r>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39</a:t>
            </a:fld>
            <a:endParaRPr lang="en-US"/>
          </a:p>
        </p:txBody>
      </p:sp>
    </p:spTree>
    <p:extLst>
      <p:ext uri="{BB962C8B-B14F-4D97-AF65-F5344CB8AC3E}">
        <p14:creationId xmlns:p14="http://schemas.microsoft.com/office/powerpoint/2010/main" val="4269991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we’re going to talk a bit about specular aliasing. I’m sure most of you by now are familiar with the issue outlined on the slide, which is that physically-based specular models combined with high-frequency normal maps makes for some very sad developers. Fortunately there has been some good research in this area, and we have some options for mitigating this issue.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40</a:t>
            </a:fld>
            <a:endParaRPr lang="en-US"/>
          </a:p>
        </p:txBody>
      </p:sp>
    </p:spTree>
    <p:extLst>
      <p:ext uri="{BB962C8B-B14F-4D97-AF65-F5344CB8AC3E}">
        <p14:creationId xmlns:p14="http://schemas.microsoft.com/office/powerpoint/2010/main" val="47137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remedy the issue in</a:t>
            </a:r>
            <a:r>
              <a:rPr lang="en-US" baseline="0" dirty="0" smtClean="0"/>
              <a:t> our own engine, we followed an approach similar to what Stephen Hill and Stephen </a:t>
            </a:r>
            <a:r>
              <a:rPr lang="en-US" baseline="0" dirty="0" err="1" smtClean="0"/>
              <a:t>McAuley</a:t>
            </a:r>
            <a:r>
              <a:rPr lang="en-US" baseline="0" dirty="0" smtClean="0"/>
              <a:t> presented last year at SIGGRAPH.  </a:t>
            </a:r>
            <a:r>
              <a:rPr lang="en-US" dirty="0" smtClean="0"/>
              <a:t>Almost all of our</a:t>
            </a:r>
            <a:r>
              <a:rPr lang="en-US" baseline="0" dirty="0" smtClean="0"/>
              <a:t> materials use roughness maps that are auto-generated by content build pipeline, which is due to the compositing system that we’re going to talk about in a bit. This gives as an opportunity to modify the roughness values stored in the lower-resolution </a:t>
            </a:r>
            <a:r>
              <a:rPr lang="en-US" baseline="0" dirty="0" err="1" smtClean="0"/>
              <a:t>mip</a:t>
            </a:r>
            <a:r>
              <a:rPr lang="en-US" baseline="0" dirty="0" smtClean="0"/>
              <a:t> levels in such a way as to reduce aliasing. This gives us improved visuals with no additional storage or runtime cost.</a:t>
            </a:r>
            <a:br>
              <a:rPr lang="en-US" baseline="0" dirty="0" smtClean="0"/>
            </a:br>
            <a:r>
              <a:rPr lang="en-US" baseline="0" dirty="0" smtClean="0"/>
              <a:t/>
            </a:r>
            <a:br>
              <a:rPr lang="en-US" baseline="0" dirty="0" smtClean="0"/>
            </a:br>
            <a:r>
              <a:rPr lang="en-US" baseline="0" dirty="0" smtClean="0"/>
              <a:t>However instead of adjusting our roughness values by pre-baking </a:t>
            </a:r>
            <a:r>
              <a:rPr lang="en-US" baseline="0" dirty="0" err="1" smtClean="0"/>
              <a:t>Toksvig</a:t>
            </a:r>
            <a:r>
              <a:rPr lang="en-US" baseline="0" dirty="0" smtClean="0"/>
              <a:t> or CLEAN, we came up with a different approach based on </a:t>
            </a:r>
            <a:r>
              <a:rPr lang="en-US" dirty="0" smtClean="0"/>
              <a:t>“Frequency Domain Normal Map Filtering” by Han et al.  The basic concept behind this paper is that you can convolve</a:t>
            </a:r>
            <a:r>
              <a:rPr lang="en-US" baseline="0" dirty="0" smtClean="0"/>
              <a:t> a BRDF with a normal distribution function in order to produce an effective BRDF that considers all normal within that NDF. So if you can represent all normal map </a:t>
            </a:r>
            <a:r>
              <a:rPr lang="en-US" baseline="0" dirty="0" err="1" smtClean="0"/>
              <a:t>texels</a:t>
            </a:r>
            <a:r>
              <a:rPr lang="en-US" baseline="0" dirty="0" smtClean="0"/>
              <a:t> within the footprint of a given pixel as and NDF and then convolve it, you’ll get the correct, </a:t>
            </a:r>
            <a:r>
              <a:rPr lang="en-US" baseline="0" dirty="0" err="1" smtClean="0"/>
              <a:t>antialiased</a:t>
            </a:r>
            <a:r>
              <a:rPr lang="en-US" baseline="0" dirty="0" smtClean="0"/>
              <a:t> result for that pixel. Of convolutions in the spatial domain are expensive, so Han utilized spherical harmonics to perform the convolution in the frequency domain. With spherical harmonics the convolution of a function with a radially symmetric kernel can be achieved with a simple dot product, which was demonstrated Ravi </a:t>
            </a:r>
            <a:r>
              <a:rPr lang="en-US" baseline="0" dirty="0" err="1" smtClean="0"/>
              <a:t>Ramamoorthi</a:t>
            </a:r>
            <a:r>
              <a:rPr lang="en-US" baseline="0" dirty="0" smtClean="0"/>
              <a:t> back in 2001.</a:t>
            </a:r>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41</a:t>
            </a:fld>
            <a:endParaRPr lang="en-US"/>
          </a:p>
        </p:txBody>
      </p:sp>
    </p:spTree>
    <p:extLst>
      <p:ext uri="{BB962C8B-B14F-4D97-AF65-F5344CB8AC3E}">
        <p14:creationId xmlns:p14="http://schemas.microsoft.com/office/powerpoint/2010/main" val="2795658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Working purely in spherical</a:t>
            </a:r>
            <a:r>
              <a:rPr lang="en-US" baseline="0" dirty="0" smtClean="0"/>
              <a:t> harmonics isn’t a practical option for </a:t>
            </a:r>
            <a:r>
              <a:rPr lang="en-US" baseline="0" dirty="0" err="1" smtClean="0"/>
              <a:t>specular</a:t>
            </a:r>
            <a:r>
              <a:rPr lang="en-US" baseline="0" dirty="0" smtClean="0"/>
              <a:t> BRDF’s, since a prohibitive number of coefficients would be required to avoid attenuation of higher frequencies. Instead, Han represented NDF’s using the von-</a:t>
            </a:r>
            <a:r>
              <a:rPr lang="en-US" baseline="0" dirty="0" err="1" smtClean="0"/>
              <a:t>Mises</a:t>
            </a:r>
            <a:r>
              <a:rPr lang="en-US" baseline="0" dirty="0" smtClean="0"/>
              <a:t> Distribution which is basically a normalized Gaussian distribution located on the surface of a sphere. If we also approximate a </a:t>
            </a:r>
            <a:r>
              <a:rPr lang="en-US" baseline="0" dirty="0" err="1" smtClean="0"/>
              <a:t>specular</a:t>
            </a:r>
            <a:r>
              <a:rPr lang="en-US" baseline="0" dirty="0" smtClean="0"/>
              <a:t> BRDF as a Gaussian, we can then convolve the two Gaussians in the frequency domain to determine compute a new Gaussian representing the effective BRDF. By relating these new Gaussian with old Gaussian we can actually represent the effective BRDF as a modification of the roughness value, which is how we compute the modified roughness that we store in our roughness maps. This conceptually similar to what Michael </a:t>
            </a:r>
            <a:r>
              <a:rPr lang="en-US" baseline="0" dirty="0" err="1" smtClean="0"/>
              <a:t>Toksvig</a:t>
            </a:r>
            <a:r>
              <a:rPr lang="en-US" baseline="0" dirty="0" smtClean="0"/>
              <a:t> proposed in his technical report.</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42</a:t>
            </a:fld>
            <a:endParaRPr lang="en-US"/>
          </a:p>
        </p:txBody>
      </p:sp>
    </p:spTree>
    <p:extLst>
      <p:ext uri="{BB962C8B-B14F-4D97-AF65-F5344CB8AC3E}">
        <p14:creationId xmlns:p14="http://schemas.microsoft.com/office/powerpoint/2010/main" val="2780953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quick comparison of how</a:t>
            </a:r>
            <a:r>
              <a:rPr lang="en-US" baseline="0" dirty="0" smtClean="0"/>
              <a:t> our technique looks when used with our shading model. The images show a flat plane lit by two point lights, with a high-frequency normal map that is being minified by the texture filtering hardware. The leftmost image has no </a:t>
            </a:r>
            <a:r>
              <a:rPr lang="en-US" baseline="0" dirty="0" err="1" smtClean="0"/>
              <a:t>specular</a:t>
            </a:r>
            <a:r>
              <a:rPr lang="en-US" baseline="0" dirty="0" smtClean="0"/>
              <a:t> </a:t>
            </a:r>
            <a:r>
              <a:rPr lang="en-US" baseline="0" dirty="0" err="1" smtClean="0"/>
              <a:t>antialiasing</a:t>
            </a:r>
            <a:r>
              <a:rPr lang="en-US" baseline="0" dirty="0" smtClean="0"/>
              <a:t>, the middle shows our method, and the rightmost image uses </a:t>
            </a:r>
            <a:r>
              <a:rPr lang="en-US" baseline="0" dirty="0" err="1" smtClean="0"/>
              <a:t>mipmapped</a:t>
            </a:r>
            <a:r>
              <a:rPr lang="en-US" baseline="0" dirty="0" smtClean="0"/>
              <a:t> texture-space lighting. It may be difficult to see on the slide, but our technique significantly reduces aliasing and compares well to the ground truth render. We have more comparison images in our course notes if you’re interested, or better yet you can download the sample code and see the results in motion.</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43</a:t>
            </a:fld>
            <a:endParaRPr lang="en-US"/>
          </a:p>
        </p:txBody>
      </p:sp>
    </p:spTree>
    <p:extLst>
      <p:ext uri="{BB962C8B-B14F-4D97-AF65-F5344CB8AC3E}">
        <p14:creationId xmlns:p14="http://schemas.microsoft.com/office/powerpoint/2010/main" val="2021589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Windows</a:t>
            </a:r>
            <a:r>
              <a:rPr lang="en-US" baseline="0" dirty="0" smtClean="0"/>
              <a:t> build is primarily for tools, and for our renderer embedded inside of </a:t>
            </a:r>
            <a:r>
              <a:rPr lang="en-US" baseline="0" dirty="0" smtClean="0"/>
              <a:t>Maya</a:t>
            </a:r>
          </a:p>
          <a:p>
            <a:endParaRPr lang="en-US" baseline="0" dirty="0" smtClean="0"/>
          </a:p>
          <a:p>
            <a:r>
              <a:rPr lang="en-US" baseline="0" dirty="0" smtClean="0"/>
              <a:t>Can’t talk about the PS4-specific things yet, it will have to wait for </a:t>
            </a:r>
            <a:r>
              <a:rPr lang="en-US" baseline="0" dirty="0" err="1" smtClean="0"/>
              <a:t>Devcon</a:t>
            </a:r>
            <a:r>
              <a:rPr lang="en-US" baseline="0" dirty="0" smtClean="0"/>
              <a:t>.</a:t>
            </a:r>
          </a:p>
          <a:p>
            <a:endParaRPr lang="en-US" baseline="0" dirty="0" smtClean="0"/>
          </a:p>
          <a:p>
            <a:r>
              <a:rPr lang="en-US" baseline="0" dirty="0" smtClean="0"/>
              <a:t>Physically based rendering isn’t just a checkbox for us, it’s a philosophy that we try to adhere to for all aspects of rendering.  We always try to reason about the physical phenomena that drives the real-world scenarios that we’re trying to replicate.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5</a:t>
            </a:fld>
            <a:endParaRPr lang="en-US"/>
          </a:p>
        </p:txBody>
      </p:sp>
    </p:spTree>
    <p:extLst>
      <p:ext uri="{BB962C8B-B14F-4D97-AF65-F5344CB8AC3E}">
        <p14:creationId xmlns:p14="http://schemas.microsoft.com/office/powerpoint/2010/main" val="325959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Needed</a:t>
            </a:r>
            <a:r>
              <a:rPr lang="en-US" baseline="0" dirty="0" smtClean="0"/>
              <a:t> a fast solution for bringing in high quality detail maps into the engine quickly. Initially, we looked into off the shelf solutions but we found most laser scanning methods to be too noisy and not high enough resolution. We developed a material scanner in-house based on photometric stereo techniques to capture the high fidelity normal detail.</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44</a:t>
            </a:fld>
            <a:endParaRPr lang="en-US"/>
          </a:p>
        </p:txBody>
      </p:sp>
    </p:spTree>
    <p:extLst>
      <p:ext uri="{BB962C8B-B14F-4D97-AF65-F5344CB8AC3E}">
        <p14:creationId xmlns:p14="http://schemas.microsoft.com/office/powerpoint/2010/main" val="457369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scanner has a custom built light controller hooked up to the PC. The PC controls the lights and the camera to take pictures in unison. The pictures are stored on the PC and the normal/albedo solver is run after all 10 pictures from the 10 different lights have been collected.</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45</a:t>
            </a:fld>
            <a:endParaRPr lang="en-US"/>
          </a:p>
        </p:txBody>
      </p:sp>
    </p:spTree>
    <p:extLst>
      <p:ext uri="{BB962C8B-B14F-4D97-AF65-F5344CB8AC3E}">
        <p14:creationId xmlns:p14="http://schemas.microsoft.com/office/powerpoint/2010/main" val="2355402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Lighting</a:t>
            </a:r>
            <a:r>
              <a:rPr lang="en-US" baseline="0" dirty="0" smtClean="0"/>
              <a:t> from the 10 different directions. The last two are the albedo and normal map. The albedo has all the lighting removed from it.</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46</a:t>
            </a:fld>
            <a:endParaRPr lang="en-US"/>
          </a:p>
        </p:txBody>
      </p:sp>
    </p:spTree>
    <p:extLst>
      <p:ext uri="{BB962C8B-B14F-4D97-AF65-F5344CB8AC3E}">
        <p14:creationId xmlns:p14="http://schemas.microsoft.com/office/powerpoint/2010/main" val="335016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scanned</a:t>
            </a:r>
            <a:r>
              <a:rPr lang="en-US" baseline="0" dirty="0" smtClean="0"/>
              <a:t> texture rendered in Maya</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47</a:t>
            </a:fld>
            <a:endParaRPr lang="en-US"/>
          </a:p>
        </p:txBody>
      </p:sp>
    </p:spTree>
    <p:extLst>
      <p:ext uri="{BB962C8B-B14F-4D97-AF65-F5344CB8AC3E}">
        <p14:creationId xmlns:p14="http://schemas.microsoft.com/office/powerpoint/2010/main" val="1161691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a:t>
            </a:r>
            <a:r>
              <a:rPr lang="en-US" baseline="0" dirty="0" smtClean="0"/>
              <a:t> materials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48</a:t>
            </a:fld>
            <a:endParaRPr lang="en-US"/>
          </a:p>
        </p:txBody>
      </p:sp>
    </p:spTree>
    <p:extLst>
      <p:ext uri="{BB962C8B-B14F-4D97-AF65-F5344CB8AC3E}">
        <p14:creationId xmlns:p14="http://schemas.microsoft.com/office/powerpoint/2010/main" val="1683882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custom data language that we call </a:t>
            </a:r>
            <a:r>
              <a:rPr lang="en-US" dirty="0" err="1" smtClean="0"/>
              <a:t>radattr</a:t>
            </a:r>
            <a:r>
              <a:rPr lang="en-US" dirty="0" smtClean="0"/>
              <a:t>, and we use</a:t>
            </a:r>
            <a:r>
              <a:rPr lang="en-US" baseline="0" dirty="0" smtClean="0"/>
              <a:t> it for most of our assets. What’s cool is that it has inheritance, which essentially lets us come up with “base” assets and then derive from them to create new assets. The new assets can then override select values, which is an easy way to create variations of the same material. Then if a change is made in the base material, it propagates all the way through to the children.</a:t>
            </a:r>
            <a:endParaRPr lang="en-US" dirty="0" smtClean="0"/>
          </a:p>
          <a:p>
            <a:endParaRPr lang="en-US" dirty="0" smtClean="0"/>
          </a:p>
          <a:p>
            <a:r>
              <a:rPr lang="en-US" dirty="0" smtClean="0"/>
              <a:t>Our custom language</a:t>
            </a:r>
            <a:r>
              <a:rPr lang="en-US" baseline="0" dirty="0" smtClean="0"/>
              <a:t> has some nice features, but we’ve had to spend a lot of time developing it, optimizing it, and fixing the bugs that come up. If we did it again, we would probably use an existing language.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49</a:t>
            </a:fld>
            <a:endParaRPr lang="en-US"/>
          </a:p>
        </p:txBody>
      </p:sp>
    </p:spTree>
    <p:extLst>
      <p:ext uri="{BB962C8B-B14F-4D97-AF65-F5344CB8AC3E}">
        <p14:creationId xmlns:p14="http://schemas.microsoft.com/office/powerpoint/2010/main" val="37173400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50</a:t>
            </a:fld>
            <a:endParaRPr lang="en-US"/>
          </a:p>
        </p:txBody>
      </p:sp>
    </p:spTree>
    <p:extLst>
      <p:ext uri="{BB962C8B-B14F-4D97-AF65-F5344CB8AC3E}">
        <p14:creationId xmlns:p14="http://schemas.microsoft.com/office/powerpoint/2010/main" val="2239102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stand-alone version of the material editor</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51</a:t>
            </a:fld>
            <a:endParaRPr lang="en-US"/>
          </a:p>
        </p:txBody>
      </p:sp>
    </p:spTree>
    <p:extLst>
      <p:ext uri="{BB962C8B-B14F-4D97-AF65-F5344CB8AC3E}">
        <p14:creationId xmlns:p14="http://schemas.microsoft.com/office/powerpoint/2010/main" val="4056953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54</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55</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build system</a:t>
            </a:r>
            <a:r>
              <a:rPr lang="en-US" baseline="0" dirty="0" smtClean="0"/>
              <a:t> is a major component of our tech, and it’s unfortunate that people don’t talk about them more. One our biggest challenges moving to PS4 was handing the massive amounts of data required for our assets, which grew by leaps and bounds compared to previous titles. It’s important that we have a heavily multithreaded build system with a distributed caching system, otherwise our studio would grind to a halt. We also have a brand-new set of 25 build machines, which crank away on our levels to make sure that the cache is always populated.</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6</a:t>
            </a:fld>
            <a:endParaRPr lang="en-US"/>
          </a:p>
        </p:txBody>
      </p:sp>
    </p:spTree>
    <p:extLst>
      <p:ext uri="{BB962C8B-B14F-4D97-AF65-F5344CB8AC3E}">
        <p14:creationId xmlns:p14="http://schemas.microsoft.com/office/powerpoint/2010/main" val="2956774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56</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57</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58</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59</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60</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61</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62</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63</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64</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65</a:t>
            </a:fld>
            <a:endParaRPr lang="en-US"/>
          </a:p>
        </p:txBody>
      </p:sp>
    </p:spTree>
    <p:extLst>
      <p:ext uri="{BB962C8B-B14F-4D97-AF65-F5344CB8AC3E}">
        <p14:creationId xmlns:p14="http://schemas.microsoft.com/office/powerpoint/2010/main" val="1046707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the renderer inside of Maya is great for artists, but can be an engineering burden. Sometimes it almost feels like it’s a 3</a:t>
            </a:r>
            <a:r>
              <a:rPr lang="en-US" baseline="30000" dirty="0" smtClean="0"/>
              <a:t>rd</a:t>
            </a:r>
            <a:r>
              <a:rPr lang="en-US" baseline="0" dirty="0" smtClean="0"/>
              <a:t> platform that we have to support. The Viewport 2.0 setup in 2014 is pretty nice, since we can render using DX11 and tell Maya exactly which UI elements we want drawn. This lets us integrate our render with things like the wireframe overlay for showing selected meshes.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a:t>
            </a:fld>
            <a:endParaRPr lang="en-US"/>
          </a:p>
        </p:txBody>
      </p:sp>
    </p:spTree>
    <p:extLst>
      <p:ext uri="{BB962C8B-B14F-4D97-AF65-F5344CB8AC3E}">
        <p14:creationId xmlns:p14="http://schemas.microsoft.com/office/powerpoint/2010/main" val="4262061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Materials reference</a:t>
            </a:r>
            <a:r>
              <a:rPr lang="en-US" baseline="0" dirty="0" smtClean="0"/>
              <a:t> files containing </a:t>
            </a:r>
            <a:r>
              <a:rPr lang="en-US" baseline="0" dirty="0" err="1" smtClean="0"/>
              <a:t>shader</a:t>
            </a:r>
            <a:r>
              <a:rPr lang="en-US" baseline="0" dirty="0" smtClean="0"/>
              <a:t> code. Then when we build a material, we pull in the source code and append some new code specific for the material. This code contains hard-coded constants for material parameters, texture and sampler definitions, constant buffers for animated properties, and some code that’s used to help route textures to whatever material feature is using them.</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66</a:t>
            </a:fld>
            <a:endParaRPr lang="en-US"/>
          </a:p>
        </p:txBody>
      </p:sp>
    </p:spTree>
    <p:extLst>
      <p:ext uri="{BB962C8B-B14F-4D97-AF65-F5344CB8AC3E}">
        <p14:creationId xmlns:p14="http://schemas.microsoft.com/office/powerpoint/2010/main" val="35050176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build pipeline goes through all meshes, and figures out which permutation or permutations will be needed based on the context. The build pipeline then kicks off a compilation of the required </a:t>
            </a:r>
            <a:r>
              <a:rPr lang="en-US" baseline="0" dirty="0" err="1" smtClean="0"/>
              <a:t>shaders</a:t>
            </a:r>
            <a:r>
              <a:rPr lang="en-US" baseline="0" dirty="0" smtClean="0"/>
              <a:t> using both the permutation and the assigned material.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67</a:t>
            </a:fld>
            <a:endParaRPr lang="en-US"/>
          </a:p>
        </p:txBody>
      </p:sp>
    </p:spTree>
    <p:extLst>
      <p:ext uri="{BB962C8B-B14F-4D97-AF65-F5344CB8AC3E}">
        <p14:creationId xmlns:p14="http://schemas.microsoft.com/office/powerpoint/2010/main" val="22845144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simplified, there’s actual quite a few intermediate steps</a:t>
            </a:r>
            <a:r>
              <a:rPr lang="en-US" baseline="0" dirty="0" smtClean="0"/>
              <a:t> that aren’t depicted here. However it gives you an overall feel for how </a:t>
            </a:r>
            <a:r>
              <a:rPr lang="en-US" baseline="0" dirty="0" err="1" smtClean="0"/>
              <a:t>shaders</a:t>
            </a:r>
            <a:r>
              <a:rPr lang="en-US" baseline="0" dirty="0" smtClean="0"/>
              <a:t> are processed in our build pipeline.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68</a:t>
            </a:fld>
            <a:endParaRPr lang="en-US"/>
          </a:p>
        </p:txBody>
      </p:sp>
    </p:spTree>
    <p:extLst>
      <p:ext uri="{BB962C8B-B14F-4D97-AF65-F5344CB8AC3E}">
        <p14:creationId xmlns:p14="http://schemas.microsoft.com/office/powerpoint/2010/main" val="35274288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77727-1FBB-44D0-8DD9-DAE5152BD184}" type="slidenum">
              <a:rPr lang="en-US" smtClean="0"/>
              <a:pPr/>
              <a:t>69</a:t>
            </a:fld>
            <a:endParaRPr lang="en-US"/>
          </a:p>
        </p:txBody>
      </p:sp>
    </p:spTree>
    <p:extLst>
      <p:ext uri="{BB962C8B-B14F-4D97-AF65-F5344CB8AC3E}">
        <p14:creationId xmlns:p14="http://schemas.microsoft.com/office/powerpoint/2010/main" val="4070033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Compositing </a:t>
            </a:r>
            <a:r>
              <a:rPr lang="en-US" dirty="0" smtClean="0"/>
              <a:t>is an offline process for generating parameter maps for materials, none of it is performed at runtime. Essentially in our material editor we allow for a “stack” of composited</a:t>
            </a:r>
            <a:r>
              <a:rPr lang="en-US" baseline="0" dirty="0" smtClean="0"/>
              <a:t> materials, similar to a series of layers in Photoshop. The material parameters from those layers are then used to generate texture maps containing parameter values. The parameter values can come from textures in the source materials, or from parameters defined in the material asset file. The blending of parameters is controlled by blend masks provided for each layer in the stack, as well as a few other controls. </a:t>
            </a:r>
            <a:r>
              <a:rPr lang="en-US" dirty="0" smtClean="0"/>
              <a:t>Everything could really be done in Photoshop if you wanted to,</a:t>
            </a:r>
            <a:r>
              <a:rPr lang="en-US" baseline="0" dirty="0" smtClean="0"/>
              <a:t> but it would be much more cumbersome.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support compositing materials with different BRDFs, but only for a subset of our BRDFs.</a:t>
            </a:r>
            <a:r>
              <a:rPr lang="en-US" baseline="0" dirty="0" smtClean="0"/>
              <a:t> Anisotropic and GGX are similar since they’re essentially the same BRDF, but cloth was more tricky. Currently for cloth compositing we compute lighting twice, once with the cloth BRDF and again with GGX, and then blend the results using a blending map generated by the compositing pipeline.</a:t>
            </a:r>
            <a:endParaRPr lang="en-US" dirty="0" smtClean="0"/>
          </a:p>
          <a:p>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72</a:t>
            </a:fld>
            <a:endParaRPr lang="en-US"/>
          </a:p>
        </p:txBody>
      </p:sp>
    </p:spTree>
    <p:extLst>
      <p:ext uri="{BB962C8B-B14F-4D97-AF65-F5344CB8AC3E}">
        <p14:creationId xmlns:p14="http://schemas.microsoft.com/office/powerpoint/2010/main" val="15921070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texture maps output by our compositing pipeline. Other</a:t>
            </a:r>
            <a:r>
              <a:rPr lang="en-US" baseline="0" dirty="0" smtClean="0"/>
              <a:t> parameters supported by our material model, such as RGB opacity, can be specified in the material itself but will not be composited using the blend maps.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73</a:t>
            </a:fld>
            <a:endParaRPr lang="en-US"/>
          </a:p>
        </p:txBody>
      </p:sp>
    </p:spTree>
    <p:extLst>
      <p:ext uri="{BB962C8B-B14F-4D97-AF65-F5344CB8AC3E}">
        <p14:creationId xmlns:p14="http://schemas.microsoft.com/office/powerpoint/2010/main" val="12412740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simplified version of the </a:t>
            </a:r>
            <a:r>
              <a:rPr lang="en-US" dirty="0" err="1" smtClean="0"/>
              <a:t>shader</a:t>
            </a:r>
            <a:r>
              <a:rPr lang="en-US" dirty="0" smtClean="0"/>
              <a:t> that we use to generate</a:t>
            </a:r>
            <a:r>
              <a:rPr lang="en-US" baseline="0" dirty="0" smtClean="0"/>
              <a:t> composited parameter maps. It’s pretty simple: it just pulls in textures and material parameter values, and combines with the values from the next material in the composite stack.</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74</a:t>
            </a:fld>
            <a:endParaRPr lang="en-US"/>
          </a:p>
        </p:txBody>
      </p:sp>
    </p:spTree>
    <p:extLst>
      <p:ext uri="{BB962C8B-B14F-4D97-AF65-F5344CB8AC3E}">
        <p14:creationId xmlns:p14="http://schemas.microsoft.com/office/powerpoint/2010/main" val="1698456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a:t>
            </a:r>
            <a:r>
              <a:rPr lang="en-US" baseline="0" dirty="0" smtClean="0"/>
              <a:t> in-game prop with one set of composites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75</a:t>
            </a:fld>
            <a:endParaRPr lang="en-US"/>
          </a:p>
        </p:txBody>
      </p:sp>
    </p:spTree>
    <p:extLst>
      <p:ext uri="{BB962C8B-B14F-4D97-AF65-F5344CB8AC3E}">
        <p14:creationId xmlns:p14="http://schemas.microsoft.com/office/powerpoint/2010/main" val="3465274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same prop with a different set of composites, giving it a different look.</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76</a:t>
            </a:fld>
            <a:endParaRPr lang="en-US"/>
          </a:p>
        </p:txBody>
      </p:sp>
    </p:spTree>
    <p:extLst>
      <p:ext uri="{BB962C8B-B14F-4D97-AF65-F5344CB8AC3E}">
        <p14:creationId xmlns:p14="http://schemas.microsoft.com/office/powerpoint/2010/main" val="42249790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materials</a:t>
            </a:r>
            <a:r>
              <a:rPr lang="en-US" baseline="0" dirty="0" smtClean="0"/>
              <a:t> also support a runtime layer-blending system. We support up to 4 layers per material, and each layer has full inheritance and compositing support. Typically an artist will derive a layer from a base material asset, which allows them to quickly assemble multi-layered materials from completely unique material assets.</a:t>
            </a:r>
            <a:br>
              <a:rPr lang="en-US" baseline="0" dirty="0" smtClean="0"/>
            </a:br>
            <a:r>
              <a:rPr lang="en-US" baseline="0" dirty="0" smtClean="0"/>
              <a:t/>
            </a:r>
            <a:br>
              <a:rPr lang="en-US" baseline="0" dirty="0" smtClean="0"/>
            </a:br>
            <a:r>
              <a:rPr lang="en-US" baseline="0" dirty="0" smtClean="0"/>
              <a:t>The contribution of each layer is primarily driven by dedicated vertex color channel, which is used in conjunction with blend maps and height maps to determine the final alpha value. In certain cases we also blend in layers based on runtime-generated maps.  One notable example of this is our a damage system, which uses accumulated bullet decals to gradually reveal an underlying layer on environment materials.</a:t>
            </a:r>
          </a:p>
          <a:p>
            <a:endParaRPr lang="en-US" baseline="0" dirty="0" smtClean="0"/>
          </a:p>
          <a:p>
            <a:r>
              <a:rPr lang="en-US" baseline="0" dirty="0" smtClean="0"/>
              <a:t>On the right is a screenshot of a multi-layer material being edited </a:t>
            </a:r>
          </a:p>
        </p:txBody>
      </p:sp>
      <p:sp>
        <p:nvSpPr>
          <p:cNvPr id="4" name="Slide Number Placeholder 3"/>
          <p:cNvSpPr>
            <a:spLocks noGrp="1"/>
          </p:cNvSpPr>
          <p:nvPr>
            <p:ph type="sldNum" sz="quarter" idx="10"/>
          </p:nvPr>
        </p:nvSpPr>
        <p:spPr/>
        <p:txBody>
          <a:bodyPr/>
          <a:lstStyle/>
          <a:p>
            <a:fld id="{4CD77727-1FBB-44D0-8DD9-DAE5152BD184}" type="slidenum">
              <a:rPr lang="en-US" smtClean="0"/>
              <a:pPr/>
              <a:t>77</a:t>
            </a:fld>
            <a:endParaRPr lang="en-US"/>
          </a:p>
        </p:txBody>
      </p:sp>
    </p:spTree>
    <p:extLst>
      <p:ext uri="{BB962C8B-B14F-4D97-AF65-F5344CB8AC3E}">
        <p14:creationId xmlns:p14="http://schemas.microsoft.com/office/powerpoint/2010/main" val="263969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texture budget is shared between</a:t>
            </a:r>
            <a:r>
              <a:rPr lang="en-US" baseline="0" dirty="0" smtClean="0"/>
              <a:t> environment, characters, and props. It’s crazy that we run out of 2GB, but we do frequently.</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a:t>
            </a:fld>
            <a:endParaRPr lang="en-US"/>
          </a:p>
        </p:txBody>
      </p:sp>
    </p:spTree>
    <p:extLst>
      <p:ext uri="{BB962C8B-B14F-4D97-AF65-F5344CB8AC3E}">
        <p14:creationId xmlns:p14="http://schemas.microsoft.com/office/powerpoint/2010/main" val="325959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shot of a production</a:t>
            </a:r>
            <a:r>
              <a:rPr lang="en-US" baseline="0" dirty="0" smtClean="0"/>
              <a:t> level taken in the Maya renderer, making use of layer blending</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78</a:t>
            </a:fld>
            <a:endParaRPr lang="en-US"/>
          </a:p>
        </p:txBody>
      </p:sp>
    </p:spTree>
    <p:extLst>
      <p:ext uri="{BB962C8B-B14F-4D97-AF65-F5344CB8AC3E}">
        <p14:creationId xmlns:p14="http://schemas.microsoft.com/office/powerpoint/2010/main" val="1620337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visualization</a:t>
            </a:r>
            <a:r>
              <a:rPr lang="en-US" baseline="0" dirty="0" smtClean="0"/>
              <a:t> of the layer blend weights that are painted into a vertex color set</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79</a:t>
            </a:fld>
            <a:endParaRPr lang="en-US"/>
          </a:p>
        </p:txBody>
      </p:sp>
    </p:spTree>
    <p:extLst>
      <p:ext uri="{BB962C8B-B14F-4D97-AF65-F5344CB8AC3E}">
        <p14:creationId xmlns:p14="http://schemas.microsoft.com/office/powerpoint/2010/main" val="40589775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visualization of the number</a:t>
            </a:r>
            <a:r>
              <a:rPr lang="en-US" baseline="0" dirty="0" smtClean="0"/>
              <a:t> of layers per material. Most of them are 3, some are 1.</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80</a:t>
            </a:fld>
            <a:endParaRPr lang="en-US"/>
          </a:p>
        </p:txBody>
      </p:sp>
    </p:spTree>
    <p:extLst>
      <p:ext uri="{BB962C8B-B14F-4D97-AF65-F5344CB8AC3E}">
        <p14:creationId xmlns:p14="http://schemas.microsoft.com/office/powerpoint/2010/main" val="22020061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Heavily simplified, real code is</a:t>
            </a:r>
            <a:r>
              <a:rPr lang="en-US" baseline="0" dirty="0" smtClean="0"/>
              <a:t> more complicated. But this is general idea.</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81</a:t>
            </a:fld>
            <a:endParaRPr lang="en-US"/>
          </a:p>
        </p:txBody>
      </p:sp>
    </p:spTree>
    <p:extLst>
      <p:ext uri="{BB962C8B-B14F-4D97-AF65-F5344CB8AC3E}">
        <p14:creationId xmlns:p14="http://schemas.microsoft.com/office/powerpoint/2010/main" val="3271312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screenshot taken</a:t>
            </a:r>
            <a:r>
              <a:rPr lang="en-US" baseline="0" dirty="0" smtClean="0"/>
              <a:t> on PS4 of our game running in a test </a:t>
            </a:r>
            <a:r>
              <a:rPr lang="en-US" baseline="0" smtClean="0"/>
              <a:t>atrium level.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82</a:t>
            </a:fld>
            <a:endParaRPr lang="en-US"/>
          </a:p>
        </p:txBody>
      </p:sp>
    </p:spTree>
    <p:extLst>
      <p:ext uri="{BB962C8B-B14F-4D97-AF65-F5344CB8AC3E}">
        <p14:creationId xmlns:p14="http://schemas.microsoft.com/office/powerpoint/2010/main" val="13916954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Baked</a:t>
            </a:r>
            <a:r>
              <a:rPr lang="en-US" baseline="0" dirty="0" smtClean="0"/>
              <a:t> lighting from </a:t>
            </a:r>
            <a:r>
              <a:rPr lang="en-US" baseline="0" dirty="0" err="1" smtClean="0"/>
              <a:t>lightmaps</a:t>
            </a:r>
            <a:r>
              <a:rPr lang="en-US" baseline="0" dirty="0" smtClean="0"/>
              <a:t> and irradiance probes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83</a:t>
            </a:fld>
            <a:endParaRPr lang="en-US"/>
          </a:p>
        </p:txBody>
      </p:sp>
    </p:spTree>
    <p:extLst>
      <p:ext uri="{BB962C8B-B14F-4D97-AF65-F5344CB8AC3E}">
        <p14:creationId xmlns:p14="http://schemas.microsoft.com/office/powerpoint/2010/main" val="32416527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Ambient specular from </a:t>
            </a:r>
            <a:r>
              <a:rPr lang="en-US" dirty="0" err="1" smtClean="0"/>
              <a:t>cubemaps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84</a:t>
            </a:fld>
            <a:endParaRPr lang="en-US"/>
          </a:p>
        </p:txBody>
      </p:sp>
    </p:spTree>
    <p:extLst>
      <p:ext uri="{BB962C8B-B14F-4D97-AF65-F5344CB8AC3E}">
        <p14:creationId xmlns:p14="http://schemas.microsoft.com/office/powerpoint/2010/main" val="8980482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lighting from the sun</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85</a:t>
            </a:fld>
            <a:endParaRPr lang="en-US"/>
          </a:p>
        </p:txBody>
      </p:sp>
    </p:spTree>
    <p:extLst>
      <p:ext uri="{BB962C8B-B14F-4D97-AF65-F5344CB8AC3E}">
        <p14:creationId xmlns:p14="http://schemas.microsoft.com/office/powerpoint/2010/main" val="40719819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Albedo only (AKA Quake 1 mode)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86</a:t>
            </a:fld>
            <a:endParaRPr lang="en-US"/>
          </a:p>
        </p:txBody>
      </p:sp>
    </p:spTree>
    <p:extLst>
      <p:ext uri="{BB962C8B-B14F-4D97-AF65-F5344CB8AC3E}">
        <p14:creationId xmlns:p14="http://schemas.microsoft.com/office/powerpoint/2010/main" val="35390750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Baked</a:t>
            </a:r>
            <a:r>
              <a:rPr lang="en-US" baseline="0" dirty="0" smtClean="0"/>
              <a:t> r</a:t>
            </a:r>
            <a:r>
              <a:rPr lang="en-US" dirty="0" smtClean="0"/>
              <a:t>eflection occlusion</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87</a:t>
            </a:fld>
            <a:endParaRPr lang="en-US"/>
          </a:p>
        </p:txBody>
      </p:sp>
    </p:spTree>
    <p:extLst>
      <p:ext uri="{BB962C8B-B14F-4D97-AF65-F5344CB8AC3E}">
        <p14:creationId xmlns:p14="http://schemas.microsoft.com/office/powerpoint/2010/main" val="676327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unit = 1 meter</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a:t>
            </a:fld>
            <a:endParaRPr lang="en-US"/>
          </a:p>
        </p:txBody>
      </p:sp>
    </p:spTree>
    <p:extLst>
      <p:ext uri="{BB962C8B-B14F-4D97-AF65-F5344CB8AC3E}">
        <p14:creationId xmlns:p14="http://schemas.microsoft.com/office/powerpoint/2010/main" val="3259596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AO capsules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88</a:t>
            </a:fld>
            <a:endParaRPr lang="en-US"/>
          </a:p>
        </p:txBody>
      </p:sp>
    </p:spTree>
    <p:extLst>
      <p:ext uri="{BB962C8B-B14F-4D97-AF65-F5344CB8AC3E}">
        <p14:creationId xmlns:p14="http://schemas.microsoft.com/office/powerpoint/2010/main" val="31275823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a:t>
            </a:r>
            <a:r>
              <a:rPr lang="en-US" baseline="0" dirty="0" smtClean="0"/>
              <a:t> image again</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89</a:t>
            </a:fld>
            <a:endParaRPr lang="en-US"/>
          </a:p>
        </p:txBody>
      </p:sp>
    </p:spTree>
    <p:extLst>
      <p:ext uri="{BB962C8B-B14F-4D97-AF65-F5344CB8AC3E}">
        <p14:creationId xmlns:p14="http://schemas.microsoft.com/office/powerpoint/2010/main" val="27212793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shot from a production level</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90</a:t>
            </a:fld>
            <a:endParaRPr lang="en-US"/>
          </a:p>
        </p:txBody>
      </p:sp>
    </p:spTree>
    <p:extLst>
      <p:ext uri="{BB962C8B-B14F-4D97-AF65-F5344CB8AC3E}">
        <p14:creationId xmlns:p14="http://schemas.microsoft.com/office/powerpoint/2010/main" val="38456165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Baked diffuse only</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91</a:t>
            </a:fld>
            <a:endParaRPr lang="en-US"/>
          </a:p>
        </p:txBody>
      </p:sp>
    </p:spTree>
    <p:extLst>
      <p:ext uri="{BB962C8B-B14F-4D97-AF65-F5344CB8AC3E}">
        <p14:creationId xmlns:p14="http://schemas.microsoft.com/office/powerpoint/2010/main" val="24642135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Baked</a:t>
            </a:r>
            <a:r>
              <a:rPr lang="en-US" baseline="0" dirty="0" smtClean="0"/>
              <a:t> specular</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92</a:t>
            </a:fld>
            <a:endParaRPr lang="en-US"/>
          </a:p>
        </p:txBody>
      </p:sp>
    </p:spTree>
    <p:extLst>
      <p:ext uri="{BB962C8B-B14F-4D97-AF65-F5344CB8AC3E}">
        <p14:creationId xmlns:p14="http://schemas.microsoft.com/office/powerpoint/2010/main" val="3737143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lights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93</a:t>
            </a:fld>
            <a:endParaRPr lang="en-US"/>
          </a:p>
        </p:txBody>
      </p:sp>
    </p:spTree>
    <p:extLst>
      <p:ext uri="{BB962C8B-B14F-4D97-AF65-F5344CB8AC3E}">
        <p14:creationId xmlns:p14="http://schemas.microsoft.com/office/powerpoint/2010/main" val="23317884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Albedo</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94</a:t>
            </a:fld>
            <a:endParaRPr lang="en-US"/>
          </a:p>
        </p:txBody>
      </p:sp>
    </p:spTree>
    <p:extLst>
      <p:ext uri="{BB962C8B-B14F-4D97-AF65-F5344CB8AC3E}">
        <p14:creationId xmlns:p14="http://schemas.microsoft.com/office/powerpoint/2010/main" val="1542109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Directional</a:t>
            </a:r>
            <a:r>
              <a:rPr lang="en-US" baseline="0" dirty="0" smtClean="0"/>
              <a:t> occlusion</a:t>
            </a:r>
          </a:p>
          <a:p>
            <a:endParaRPr lang="en-US" baseline="0" dirty="0" smtClean="0"/>
          </a:p>
          <a:p>
            <a:r>
              <a:rPr lang="en-US" baseline="0" dirty="0" smtClean="0"/>
              <a:t>Unfortunately the player’s costume + weapons had some changes, and the occlusion map was not re-baked. This is why he’s all white.</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95</a:t>
            </a:fld>
            <a:endParaRPr lang="en-US"/>
          </a:p>
        </p:txBody>
      </p:sp>
    </p:spTree>
    <p:extLst>
      <p:ext uri="{BB962C8B-B14F-4D97-AF65-F5344CB8AC3E}">
        <p14:creationId xmlns:p14="http://schemas.microsoft.com/office/powerpoint/2010/main" val="10716184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mode showing the number of lights that intersect each 16x16 tile. It basically tells you how expensive the lighting will be. Green is good, blue is okay, red is bad, and white means that we won’t ship.</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96</a:t>
            </a:fld>
            <a:endParaRPr lang="en-US"/>
          </a:p>
        </p:txBody>
      </p:sp>
    </p:spTree>
    <p:extLst>
      <p:ext uri="{BB962C8B-B14F-4D97-AF65-F5344CB8AC3E}">
        <p14:creationId xmlns:p14="http://schemas.microsoft.com/office/powerpoint/2010/main" val="509769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a:t>
            </a:r>
            <a:r>
              <a:rPr lang="en-US" baseline="0" dirty="0" smtClean="0"/>
              <a:t> AO volumes</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97</a:t>
            </a:fld>
            <a:endParaRPr lang="en-US"/>
          </a:p>
        </p:txBody>
      </p:sp>
    </p:spTree>
    <p:extLst>
      <p:ext uri="{BB962C8B-B14F-4D97-AF65-F5344CB8AC3E}">
        <p14:creationId xmlns:p14="http://schemas.microsoft.com/office/powerpoint/2010/main" val="355294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one point or another our engine has gone through just about every version of deferred rendering that’s out there. We went</a:t>
            </a:r>
            <a:r>
              <a:rPr lang="en-US" baseline="0" dirty="0" smtClean="0"/>
              <a:t> from light </a:t>
            </a:r>
            <a:r>
              <a:rPr lang="en-US" baseline="0" dirty="0" err="1" smtClean="0"/>
              <a:t>prepass</a:t>
            </a:r>
            <a:r>
              <a:rPr lang="en-US" baseline="0" dirty="0" smtClean="0"/>
              <a:t>, to traditional deferred rendering with a fat G-Buffer, and then tiled deferred shading using a compute </a:t>
            </a:r>
            <a:r>
              <a:rPr lang="en-US" baseline="0" dirty="0" err="1" smtClean="0"/>
              <a:t>shader</a:t>
            </a:r>
            <a:r>
              <a:rPr lang="en-US" baseline="0" dirty="0" smtClean="0"/>
              <a:t>. In 2012 or so we ended up trying tiled forward rendering, after it got a lot of popularity due to AMD’s Forward+ demo. At the time we had around 5 </a:t>
            </a:r>
            <a:r>
              <a:rPr lang="en-US" baseline="0" dirty="0" smtClean="0"/>
              <a:t>or 6 G-Buffers </a:t>
            </a:r>
            <a:r>
              <a:rPr lang="en-US" baseline="0" dirty="0" smtClean="0"/>
              <a:t>in order to store all of the material parameters needed for shading our various BRDF’s, and switching to Forward allowed us to more easily experiment with our lighting models without having to constantly re-arrange our </a:t>
            </a:r>
            <a:r>
              <a:rPr lang="en-US" baseline="0" dirty="0" smtClean="0"/>
              <a:t>G-Buffer</a:t>
            </a:r>
            <a:r>
              <a:rPr lang="en-US" baseline="0" dirty="0" smtClean="0"/>
              <a:t>. It also has some performance-friendly characteristics on the PS4 GPU, especially when MSAA is used. And we love MSAA</a:t>
            </a:r>
            <a:r>
              <a:rPr lang="en-US" baseline="0" dirty="0" smtClean="0"/>
              <a:t>! We still haven’t come up with a real-time area light model that we’re happy with, so unfortunately we don’t have dynamic area lights yet. </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10</a:t>
            </a:fld>
            <a:endParaRPr lang="en-US"/>
          </a:p>
        </p:txBody>
      </p:sp>
    </p:spTree>
    <p:extLst>
      <p:ext uri="{BB962C8B-B14F-4D97-AF65-F5344CB8AC3E}">
        <p14:creationId xmlns:p14="http://schemas.microsoft.com/office/powerpoint/2010/main" val="41785643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image again</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98</a:t>
            </a:fld>
            <a:endParaRPr lang="en-US"/>
          </a:p>
        </p:txBody>
      </p:sp>
    </p:spTree>
    <p:extLst>
      <p:ext uri="{BB962C8B-B14F-4D97-AF65-F5344CB8AC3E}">
        <p14:creationId xmlns:p14="http://schemas.microsoft.com/office/powerpoint/2010/main" val="32006365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tech director Garret Foster while on a phone interview</a:t>
            </a:r>
            <a:endParaRPr lang="en-US" dirty="0"/>
          </a:p>
        </p:txBody>
      </p:sp>
      <p:sp>
        <p:nvSpPr>
          <p:cNvPr id="4" name="Slide Number Placeholder 3"/>
          <p:cNvSpPr>
            <a:spLocks noGrp="1"/>
          </p:cNvSpPr>
          <p:nvPr>
            <p:ph type="sldNum" sz="quarter" idx="10"/>
          </p:nvPr>
        </p:nvSpPr>
        <p:spPr/>
        <p:txBody>
          <a:bodyPr/>
          <a:lstStyle/>
          <a:p>
            <a:fld id="{4CD77727-1FBB-44D0-8DD9-DAE5152BD184}" type="slidenum">
              <a:rPr lang="en-US" smtClean="0"/>
              <a:pPr/>
              <a:t>100</a:t>
            </a:fld>
            <a:endParaRPr lang="en-US"/>
          </a:p>
        </p:txBody>
      </p:sp>
    </p:spTree>
    <p:extLst>
      <p:ext uri="{BB962C8B-B14F-4D97-AF65-F5344CB8AC3E}">
        <p14:creationId xmlns:p14="http://schemas.microsoft.com/office/powerpoint/2010/main" val="1856318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0" y="1238251"/>
            <a:ext cx="6286500" cy="195899"/>
          </a:xfrm>
          <a:prstGeom prst="rect">
            <a:avLst/>
          </a:prstGeom>
        </p:spPr>
      </p:pic>
      <p:sp>
        <p:nvSpPr>
          <p:cNvPr id="2" name="Title 1"/>
          <p:cNvSpPr>
            <a:spLocks noGrp="1"/>
          </p:cNvSpPr>
          <p:nvPr>
            <p:ph type="ctrTitle"/>
          </p:nvPr>
        </p:nvSpPr>
        <p:spPr>
          <a:xfrm>
            <a:off x="2000250" y="695644"/>
            <a:ext cx="6191250" cy="640556"/>
          </a:xfrm>
        </p:spPr>
        <p:txBody>
          <a:bodyPr>
            <a:noAutofit/>
          </a:bodyPr>
          <a:lstStyle>
            <a:lvl1pPr algn="l">
              <a:defRPr sz="3400"/>
            </a:lvl1pPr>
          </a:lstStyle>
          <a:p>
            <a:r>
              <a:rPr lang="en-US" smtClean="0"/>
              <a:t>Click to edit Master title style</a:t>
            </a:r>
            <a:endParaRPr lang="en-US"/>
          </a:p>
        </p:txBody>
      </p:sp>
      <p:sp>
        <p:nvSpPr>
          <p:cNvPr id="3" name="Subtitle 2"/>
          <p:cNvSpPr>
            <a:spLocks noGrp="1"/>
          </p:cNvSpPr>
          <p:nvPr>
            <p:ph type="subTitle" idx="1"/>
          </p:nvPr>
        </p:nvSpPr>
        <p:spPr>
          <a:xfrm>
            <a:off x="2047875" y="1328093"/>
            <a:ext cx="6400800" cy="473551"/>
          </a:xfrm>
        </p:spPr>
        <p:txBody>
          <a:bodyPr>
            <a:noAutofit/>
          </a:bodyPr>
          <a:lstStyle>
            <a:lvl1pPr marL="0" indent="0" algn="l">
              <a:buNone/>
              <a:defRPr sz="1800">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9857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142662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247650"/>
            <a:ext cx="3290888" cy="526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9" y="247650"/>
            <a:ext cx="9723437" cy="526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61871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0250" y="1238251"/>
            <a:ext cx="6286500" cy="195899"/>
          </a:xfrm>
          <a:prstGeom prst="rect">
            <a:avLst/>
          </a:prstGeom>
        </p:spPr>
      </p:pic>
      <p:sp>
        <p:nvSpPr>
          <p:cNvPr id="2" name="Title 1"/>
          <p:cNvSpPr>
            <a:spLocks noGrp="1"/>
          </p:cNvSpPr>
          <p:nvPr>
            <p:ph type="ctrTitle"/>
          </p:nvPr>
        </p:nvSpPr>
        <p:spPr>
          <a:xfrm>
            <a:off x="2012674" y="810971"/>
            <a:ext cx="6131201" cy="450056"/>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47875" y="1288575"/>
            <a:ext cx="6143625" cy="330676"/>
          </a:xfrm>
        </p:spPr>
        <p:txBody>
          <a:bodyPr>
            <a:noAutofit/>
          </a:bodyPr>
          <a:lstStyle>
            <a:lvl1pPr marL="0" indent="0" algn="l">
              <a:buNone/>
              <a:defRPr sz="2300">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5311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E9E9E"/>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9E9E9E"/>
                </a:solidFill>
              </a:defRPr>
            </a:lvl1pPr>
            <a:lvl2pPr>
              <a:defRPr>
                <a:solidFill>
                  <a:srgbClr val="9E9E9E"/>
                </a:solidFill>
              </a:defRPr>
            </a:lvl2pPr>
            <a:lvl3pPr>
              <a:defRPr>
                <a:solidFill>
                  <a:srgbClr val="9E9E9E"/>
                </a:solidFill>
              </a:defRPr>
            </a:lvl3pPr>
            <a:lvl4pPr>
              <a:defRPr>
                <a:solidFill>
                  <a:srgbClr val="9E9E9E"/>
                </a:solidFill>
              </a:defRPr>
            </a:lvl4pPr>
            <a:lvl5pPr>
              <a:defRPr>
                <a:solidFill>
                  <a:srgbClr val="9E9E9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143695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71054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1440656"/>
            <a:ext cx="6507162"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1" y="1440656"/>
            <a:ext cx="6507163"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422DD-A41A-4E5D-8029-9F7A4091C193}"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318841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8422DD-A41A-4E5D-8029-9F7A4091C193}" type="datetimeFigureOut">
              <a:rPr lang="en-US" smtClean="0"/>
              <a:pPr/>
              <a:t>3/21/2014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59132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8422DD-A41A-4E5D-8029-9F7A4091C193}" type="datetimeFigureOut">
              <a:rPr lang="en-US" smtClean="0"/>
              <a:pPr/>
              <a:t>3/21/2014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48900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422DD-A41A-4E5D-8029-9F7A4091C193}" type="datetimeFigureOut">
              <a:rPr lang="en-US" smtClean="0"/>
              <a:pPr/>
              <a:t>3/21/2014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66442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3050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229600" cy="61912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47750"/>
            <a:ext cx="8229600"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29740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37940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192412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247650"/>
            <a:ext cx="3290888" cy="526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39" y="247650"/>
            <a:ext cx="9723437" cy="526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0210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8422DD-A41A-4E5D-8029-9F7A4091C19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339978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1440656"/>
            <a:ext cx="6507162"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1" y="1440656"/>
            <a:ext cx="6507163" cy="407312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422DD-A41A-4E5D-8029-9F7A4091C193}"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3136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8422DD-A41A-4E5D-8029-9F7A4091C193}" type="datetimeFigureOut">
              <a:rPr lang="en-US" smtClean="0"/>
              <a:pPr/>
              <a:t>3/21/2014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7469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8422DD-A41A-4E5D-8029-9F7A4091C193}" type="datetimeFigureOut">
              <a:rPr lang="en-US" smtClean="0"/>
              <a:pPr/>
              <a:t>3/21/2014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29971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422DD-A41A-4E5D-8029-9F7A4091C193}" type="datetimeFigureOut">
              <a:rPr lang="en-US" smtClean="0"/>
              <a:pPr/>
              <a:t>3/21/2014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360530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188611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422DD-A41A-4E5D-8029-9F7A4091C193}"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E8FB5-F7ED-4E90-B5C1-958EB4BE69F1}" type="slidenum">
              <a:rPr lang="en-US" smtClean="0"/>
              <a:pPr/>
              <a:t>‹#›</a:t>
            </a:fld>
            <a:endParaRPr lang="en-US"/>
          </a:p>
        </p:txBody>
      </p:sp>
    </p:spTree>
    <p:extLst>
      <p:ext uri="{BB962C8B-B14F-4D97-AF65-F5344CB8AC3E}">
        <p14:creationId xmlns:p14="http://schemas.microsoft.com/office/powerpoint/2010/main" val="374231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39" tIns="40819" rIns="81639" bIns="4081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3324225"/>
          </a:xfrm>
          <a:prstGeom prst="rect">
            <a:avLst/>
          </a:prstGeom>
        </p:spPr>
        <p:txBody>
          <a:bodyPr vert="horz" lIns="81639" tIns="40819" rIns="81639" bIns="4081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781050" cy="273844"/>
          </a:xfrm>
          <a:prstGeom prst="rect">
            <a:avLst/>
          </a:prstGeom>
        </p:spPr>
        <p:txBody>
          <a:bodyPr vert="horz" lIns="81639" tIns="40819" rIns="81639" bIns="40819" rtlCol="0" anchor="ctr"/>
          <a:lstStyle>
            <a:lvl1pPr algn="l">
              <a:defRPr sz="1100">
                <a:solidFill>
                  <a:schemeClr val="bg1"/>
                </a:solidFill>
                <a:latin typeface="Arial" pitchFamily="34" charset="0"/>
                <a:cs typeface="Arial" pitchFamily="34" charset="0"/>
              </a:defRPr>
            </a:lvl1pPr>
          </a:lstStyle>
          <a:p>
            <a:fld id="{0D8422DD-A41A-4E5D-8029-9F7A4091C193}" type="datetimeFigureOut">
              <a:rPr lang="en-US" smtClean="0"/>
              <a:pPr/>
              <a:t>3/21/2014</a:t>
            </a:fld>
            <a:endParaRPr lang="en-US"/>
          </a:p>
        </p:txBody>
      </p:sp>
      <p:sp>
        <p:nvSpPr>
          <p:cNvPr id="5" name="Footer Placeholder 4"/>
          <p:cNvSpPr>
            <a:spLocks noGrp="1"/>
          </p:cNvSpPr>
          <p:nvPr>
            <p:ph type="ftr" sz="quarter" idx="3"/>
          </p:nvPr>
        </p:nvSpPr>
        <p:spPr>
          <a:xfrm>
            <a:off x="1285875" y="4767263"/>
            <a:ext cx="7000875" cy="273844"/>
          </a:xfrm>
          <a:prstGeom prst="rect">
            <a:avLst/>
          </a:prstGeom>
        </p:spPr>
        <p:txBody>
          <a:bodyPr vert="horz" lIns="81639" tIns="40819" rIns="81639" bIns="40819" rtlCol="0" anchor="ctr"/>
          <a:lstStyle>
            <a:lvl1pPr algn="ctr">
              <a:defRPr sz="1100">
                <a:solidFill>
                  <a:schemeClr val="bg1"/>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8334375" y="4767263"/>
            <a:ext cx="352425" cy="273844"/>
          </a:xfrm>
          <a:prstGeom prst="rect">
            <a:avLst/>
          </a:prstGeom>
        </p:spPr>
        <p:txBody>
          <a:bodyPr vert="horz" lIns="81639" tIns="40819" rIns="81639" bIns="40819" rtlCol="0" anchor="ctr"/>
          <a:lstStyle>
            <a:lvl1pPr algn="r">
              <a:defRPr sz="1100">
                <a:solidFill>
                  <a:schemeClr val="bg1"/>
                </a:solidFill>
                <a:latin typeface="Arial" pitchFamily="34" charset="0"/>
                <a:cs typeface="Arial" pitchFamily="34" charset="0"/>
              </a:defRPr>
            </a:lvl1pPr>
          </a:lstStyle>
          <a:p>
            <a:fld id="{696E8FB5-F7ED-4E90-B5C1-958EB4BE69F1}" type="slidenum">
              <a:rPr lang="en-US" smtClean="0"/>
              <a:pPr/>
              <a:t>‹#›</a:t>
            </a:fld>
            <a:endParaRPr lang="en-US"/>
          </a:p>
        </p:txBody>
      </p:sp>
    </p:spTree>
    <p:extLst>
      <p:ext uri="{BB962C8B-B14F-4D97-AF65-F5344CB8AC3E}">
        <p14:creationId xmlns:p14="http://schemas.microsoft.com/office/powerpoint/2010/main" val="1601593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816388" rtl="0" eaLnBrk="1" latinLnBrk="0" hangingPunct="1">
        <a:spcBef>
          <a:spcPct val="0"/>
        </a:spcBef>
        <a:buNone/>
        <a:defRPr sz="3900" b="1" kern="1200">
          <a:solidFill>
            <a:srgbClr val="9E9E9E"/>
          </a:solidFill>
          <a:latin typeface="+mj-lt"/>
          <a:ea typeface="+mj-ea"/>
          <a:cs typeface="Arial" pitchFamily="34" charset="0"/>
        </a:defRPr>
      </a:lvl1pPr>
    </p:titleStyle>
    <p:bodyStyle>
      <a:lvl1pPr marL="306146" indent="-306146" algn="l" defTabSz="816388" rtl="0" eaLnBrk="1" latinLnBrk="0" hangingPunct="1">
        <a:spcBef>
          <a:spcPct val="20000"/>
        </a:spcBef>
        <a:buFont typeface="Arial" pitchFamily="34" charset="0"/>
        <a:buChar char="•"/>
        <a:defRPr sz="2900" kern="1200">
          <a:solidFill>
            <a:srgbClr val="9E9E9E"/>
          </a:solidFill>
          <a:latin typeface="+mn-lt"/>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rgbClr val="9E9E9E"/>
          </a:solidFill>
          <a:latin typeface="+mn-lt"/>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rgbClr val="9E9E9E"/>
          </a:solidFill>
          <a:latin typeface="+mn-lt"/>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rgbClr val="9E9E9E"/>
          </a:solidFill>
          <a:latin typeface="+mn-lt"/>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rgbClr val="9E9E9E"/>
          </a:solidFill>
          <a:latin typeface="+mn-lt"/>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6500" y="95250"/>
            <a:ext cx="6372225" cy="523875"/>
          </a:xfrm>
          <a:prstGeom prst="rect">
            <a:avLst/>
          </a:prstGeom>
        </p:spPr>
        <p:txBody>
          <a:bodyPr vert="horz" lIns="81639" tIns="40819" rIns="81639" bIns="40819"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09625"/>
            <a:ext cx="8229600" cy="3952875"/>
          </a:xfrm>
          <a:prstGeom prst="rect">
            <a:avLst/>
          </a:prstGeom>
        </p:spPr>
        <p:txBody>
          <a:bodyPr vert="horz" lIns="81639" tIns="40819" rIns="81639" bIns="4081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781050" cy="273844"/>
          </a:xfrm>
          <a:prstGeom prst="rect">
            <a:avLst/>
          </a:prstGeom>
        </p:spPr>
        <p:txBody>
          <a:bodyPr vert="horz" lIns="81639" tIns="40819" rIns="81639" bIns="40819" rtlCol="0" anchor="ctr"/>
          <a:lstStyle>
            <a:lvl1pPr algn="l">
              <a:defRPr sz="1100">
                <a:solidFill>
                  <a:schemeClr val="bg1"/>
                </a:solidFill>
                <a:latin typeface="Arial" pitchFamily="34" charset="0"/>
                <a:cs typeface="Arial" pitchFamily="34" charset="0"/>
              </a:defRPr>
            </a:lvl1pPr>
          </a:lstStyle>
          <a:p>
            <a:fld id="{0D8422DD-A41A-4E5D-8029-9F7A4091C193}" type="datetimeFigureOut">
              <a:rPr lang="en-US" smtClean="0"/>
              <a:pPr/>
              <a:t>3/21/2014</a:t>
            </a:fld>
            <a:endParaRPr lang="en-US" dirty="0"/>
          </a:p>
        </p:txBody>
      </p:sp>
      <p:sp>
        <p:nvSpPr>
          <p:cNvPr id="5" name="Footer Placeholder 4"/>
          <p:cNvSpPr>
            <a:spLocks noGrp="1"/>
          </p:cNvSpPr>
          <p:nvPr>
            <p:ph type="ftr" sz="quarter" idx="3"/>
          </p:nvPr>
        </p:nvSpPr>
        <p:spPr>
          <a:xfrm>
            <a:off x="1238250" y="4767263"/>
            <a:ext cx="7000875" cy="273844"/>
          </a:xfrm>
          <a:prstGeom prst="rect">
            <a:avLst/>
          </a:prstGeom>
        </p:spPr>
        <p:txBody>
          <a:bodyPr vert="horz" lIns="81639" tIns="40819" rIns="81639" bIns="40819" rtlCol="0" anchor="ctr"/>
          <a:lstStyle>
            <a:lvl1pPr algn="ctr">
              <a:defRPr sz="1100">
                <a:solidFill>
                  <a:schemeClr val="bg1"/>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8239125" y="4767263"/>
            <a:ext cx="447675" cy="273844"/>
          </a:xfrm>
          <a:prstGeom prst="rect">
            <a:avLst/>
          </a:prstGeom>
        </p:spPr>
        <p:txBody>
          <a:bodyPr vert="horz" lIns="81639" tIns="40819" rIns="81639" bIns="40819" rtlCol="0" anchor="ctr"/>
          <a:lstStyle>
            <a:lvl1pPr algn="r">
              <a:defRPr sz="1100">
                <a:solidFill>
                  <a:schemeClr val="bg1"/>
                </a:solidFill>
                <a:latin typeface="Arial" pitchFamily="34" charset="0"/>
                <a:cs typeface="Arial" pitchFamily="34" charset="0"/>
              </a:defRPr>
            </a:lvl1pPr>
          </a:lstStyle>
          <a:p>
            <a:fld id="{696E8FB5-F7ED-4E90-B5C1-958EB4BE69F1}" type="slidenum">
              <a:rPr lang="en-US" smtClean="0"/>
              <a:pPr/>
              <a:t>‹#›</a:t>
            </a:fld>
            <a:endParaRPr lang="en-US"/>
          </a:p>
        </p:txBody>
      </p:sp>
    </p:spTree>
    <p:extLst>
      <p:ext uri="{BB962C8B-B14F-4D97-AF65-F5344CB8AC3E}">
        <p14:creationId xmlns:p14="http://schemas.microsoft.com/office/powerpoint/2010/main" val="2406532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816388" rtl="0" eaLnBrk="1" latinLnBrk="0" hangingPunct="1">
        <a:spcBef>
          <a:spcPct val="0"/>
        </a:spcBef>
        <a:buNone/>
        <a:defRPr sz="3000" b="1" kern="1200">
          <a:solidFill>
            <a:srgbClr val="9E9E9E"/>
          </a:solidFill>
          <a:latin typeface="Arial" pitchFamily="34" charset="0"/>
          <a:ea typeface="+mj-ea"/>
          <a:cs typeface="Arial" pitchFamily="34" charset="0"/>
        </a:defRPr>
      </a:lvl1pPr>
    </p:titleStyle>
    <p:bodyStyle>
      <a:lvl1pPr marL="306146" indent="-306146" algn="l" defTabSz="816388" rtl="0" eaLnBrk="1" latinLnBrk="0" hangingPunct="1">
        <a:spcBef>
          <a:spcPct val="20000"/>
        </a:spcBef>
        <a:buFont typeface="Arial" pitchFamily="34" charset="0"/>
        <a:buChar char="•"/>
        <a:defRPr sz="2900" kern="1200">
          <a:solidFill>
            <a:srgbClr val="9E9E9E"/>
          </a:solidFill>
          <a:latin typeface="+mn-lt"/>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rgbClr val="9E9E9E"/>
          </a:solidFill>
          <a:latin typeface="+mn-lt"/>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rgbClr val="9E9E9E"/>
          </a:solidFill>
          <a:latin typeface="+mn-lt"/>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rgbClr val="9E9E9E"/>
          </a:solidFill>
          <a:latin typeface="+mn-lt"/>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rgbClr val="9E9E9E"/>
          </a:solidFill>
          <a:latin typeface="+mn-lt"/>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68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Pipeline</a:t>
            </a:r>
            <a:endParaRPr lang="en-US" dirty="0"/>
          </a:p>
        </p:txBody>
      </p:sp>
      <p:sp>
        <p:nvSpPr>
          <p:cNvPr id="3" name="Content Placeholder 2"/>
          <p:cNvSpPr>
            <a:spLocks noGrp="1"/>
          </p:cNvSpPr>
          <p:nvPr>
            <p:ph idx="1"/>
          </p:nvPr>
        </p:nvSpPr>
        <p:spPr/>
        <p:txBody>
          <a:bodyPr/>
          <a:lstStyle/>
          <a:p>
            <a:r>
              <a:rPr lang="en-US" dirty="0" smtClean="0"/>
              <a:t>Tiled forward lighting (AKA Forward+)</a:t>
            </a:r>
          </a:p>
          <a:p>
            <a:pPr lvl="1"/>
            <a:r>
              <a:rPr lang="en-US" sz="2400" dirty="0" smtClean="0"/>
              <a:t>Depth </a:t>
            </a:r>
            <a:r>
              <a:rPr lang="en-US" sz="2400" dirty="0" err="1" smtClean="0"/>
              <a:t>prepass</a:t>
            </a:r>
            <a:endParaRPr lang="en-US" sz="2400" dirty="0" smtClean="0"/>
          </a:p>
          <a:p>
            <a:pPr lvl="1"/>
            <a:r>
              <a:rPr lang="en-US" sz="2400" dirty="0" smtClean="0"/>
              <a:t>CS bins lights per tile</a:t>
            </a:r>
          </a:p>
          <a:p>
            <a:pPr lvl="1"/>
            <a:r>
              <a:rPr lang="en-US" sz="2400" dirty="0"/>
              <a:t>T</a:t>
            </a:r>
            <a:r>
              <a:rPr lang="en-US" sz="2400" dirty="0" smtClean="0"/>
              <a:t>wo depth partitions</a:t>
            </a:r>
          </a:p>
          <a:p>
            <a:pPr lvl="1"/>
            <a:r>
              <a:rPr lang="en-US" sz="2400" dirty="0" smtClean="0"/>
              <a:t>Punctual light sources </a:t>
            </a:r>
            <a:br>
              <a:rPr lang="en-US" sz="2400" dirty="0" smtClean="0"/>
            </a:br>
            <a:r>
              <a:rPr lang="en-US" sz="2400" dirty="0" smtClean="0"/>
              <a:t>(no area lights…yet!)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504950"/>
            <a:ext cx="4491963" cy="2872412"/>
          </a:xfrm>
          <a:prstGeom prst="rect">
            <a:avLst/>
          </a:prstGeom>
        </p:spPr>
      </p:pic>
    </p:spTree>
    <p:extLst>
      <p:ext uri="{BB962C8B-B14F-4D97-AF65-F5344CB8AC3E}">
        <p14:creationId xmlns:p14="http://schemas.microsoft.com/office/powerpoint/2010/main" val="106989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8420" y="809625"/>
            <a:ext cx="5907160" cy="3952875"/>
          </a:xfrm>
        </p:spPr>
      </p:pic>
    </p:spTree>
    <p:extLst>
      <p:ext uri="{BB962C8B-B14F-4D97-AF65-F5344CB8AC3E}">
        <p14:creationId xmlns:p14="http://schemas.microsoft.com/office/powerpoint/2010/main" val="39957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Pipeline</a:t>
            </a:r>
          </a:p>
        </p:txBody>
      </p:sp>
      <p:sp>
        <p:nvSpPr>
          <p:cNvPr id="3" name="Content Placeholder 2"/>
          <p:cNvSpPr>
            <a:spLocks noGrp="1"/>
          </p:cNvSpPr>
          <p:nvPr>
            <p:ph idx="1"/>
          </p:nvPr>
        </p:nvSpPr>
        <p:spPr/>
        <p:txBody>
          <a:bodyPr/>
          <a:lstStyle/>
          <a:p>
            <a:r>
              <a:rPr lang="en-US" dirty="0" err="1" smtClean="0"/>
              <a:t>Transparents</a:t>
            </a:r>
            <a:r>
              <a:rPr lang="en-US" dirty="0" smtClean="0"/>
              <a:t> fully lit with diffuse + specular</a:t>
            </a:r>
          </a:p>
          <a:p>
            <a:pPr lvl="1"/>
            <a:r>
              <a:rPr lang="en-US" dirty="0" smtClean="0"/>
              <a:t>Separate depth </a:t>
            </a:r>
            <a:r>
              <a:rPr lang="en-US" dirty="0" err="1" smtClean="0"/>
              <a:t>prepass</a:t>
            </a:r>
            <a:r>
              <a:rPr lang="en-US" dirty="0" smtClean="0"/>
              <a:t> + depth buffer for </a:t>
            </a:r>
            <a:r>
              <a:rPr lang="en-US" dirty="0" err="1" smtClean="0"/>
              <a:t>transparents</a:t>
            </a:r>
            <a:endParaRPr lang="en-US" dirty="0" smtClean="0"/>
          </a:p>
          <a:p>
            <a:pPr lvl="1"/>
            <a:r>
              <a:rPr lang="en-US" dirty="0" smtClean="0"/>
              <a:t>Transparent light list generated per-tile</a:t>
            </a:r>
          </a:p>
          <a:p>
            <a:pPr lvl="2"/>
            <a:r>
              <a:rPr lang="en-US" dirty="0" err="1" smtClean="0"/>
              <a:t>TileMinDepth</a:t>
            </a:r>
            <a:r>
              <a:rPr lang="en-US" dirty="0" smtClean="0"/>
              <a:t> = </a:t>
            </a:r>
            <a:r>
              <a:rPr lang="en-US" dirty="0" err="1" smtClean="0"/>
              <a:t>TileMin</a:t>
            </a:r>
            <a:r>
              <a:rPr lang="en-US" dirty="0" smtClean="0"/>
              <a:t>(</a:t>
            </a:r>
            <a:r>
              <a:rPr lang="en-US" dirty="0" err="1" smtClean="0"/>
              <a:t>transparentDepth</a:t>
            </a:r>
            <a:r>
              <a:rPr lang="en-US" dirty="0" smtClean="0"/>
              <a:t>)</a:t>
            </a:r>
          </a:p>
          <a:p>
            <a:pPr lvl="2"/>
            <a:r>
              <a:rPr lang="en-US" dirty="0" err="1" smtClean="0"/>
              <a:t>TileMaxDepth</a:t>
            </a:r>
            <a:r>
              <a:rPr lang="en-US" dirty="0" smtClean="0"/>
              <a:t> = </a:t>
            </a:r>
            <a:r>
              <a:rPr lang="en-US" dirty="0" err="1" smtClean="0"/>
              <a:t>TileMax</a:t>
            </a:r>
            <a:r>
              <a:rPr lang="en-US" dirty="0" smtClean="0"/>
              <a:t>(</a:t>
            </a:r>
            <a:r>
              <a:rPr lang="en-US" dirty="0" err="1" smtClean="0"/>
              <a:t>opaqueDepth</a:t>
            </a:r>
            <a:r>
              <a:rPr lang="en-US" dirty="0" smtClean="0"/>
              <a:t>)</a:t>
            </a:r>
          </a:p>
          <a:p>
            <a:pPr lvl="1"/>
            <a:r>
              <a:rPr lang="en-US" dirty="0" smtClean="0"/>
              <a:t>Also support per-vertex lighting for particles</a:t>
            </a:r>
            <a:endParaRPr lang="en-US" dirty="0"/>
          </a:p>
        </p:txBody>
      </p:sp>
    </p:spTree>
    <p:extLst>
      <p:ext uri="{BB962C8B-B14F-4D97-AF65-F5344CB8AC3E}">
        <p14:creationId xmlns:p14="http://schemas.microsoft.com/office/powerpoint/2010/main" val="191930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Pipeline</a:t>
            </a:r>
          </a:p>
        </p:txBody>
      </p:sp>
      <p:sp>
        <p:nvSpPr>
          <p:cNvPr id="3" name="Content Placeholder 2"/>
          <p:cNvSpPr>
            <a:spLocks noGrp="1"/>
          </p:cNvSpPr>
          <p:nvPr>
            <p:ph idx="1"/>
          </p:nvPr>
        </p:nvSpPr>
        <p:spPr/>
        <p:txBody>
          <a:bodyPr>
            <a:normAutofit/>
          </a:bodyPr>
          <a:lstStyle/>
          <a:p>
            <a:r>
              <a:rPr lang="en-US" dirty="0" err="1" smtClean="0"/>
              <a:t>Lightmaps</a:t>
            </a:r>
            <a:r>
              <a:rPr lang="en-US" dirty="0" smtClean="0"/>
              <a:t> for static geo</a:t>
            </a:r>
          </a:p>
          <a:p>
            <a:pPr lvl="1"/>
            <a:r>
              <a:rPr lang="en-US" dirty="0" smtClean="0"/>
              <a:t>Baked on GPU farm using </a:t>
            </a:r>
            <a:r>
              <a:rPr lang="en-US" dirty="0" err="1" smtClean="0"/>
              <a:t>Optix</a:t>
            </a:r>
            <a:endParaRPr lang="en-US" dirty="0" smtClean="0"/>
          </a:p>
          <a:p>
            <a:pPr lvl="1"/>
            <a:r>
              <a:rPr lang="en-US" dirty="0" smtClean="0"/>
              <a:t>H-basis for directional variation</a:t>
            </a:r>
          </a:p>
          <a:p>
            <a:r>
              <a:rPr lang="en-US" dirty="0" smtClean="0"/>
              <a:t>SH probes for dynamics</a:t>
            </a:r>
          </a:p>
          <a:p>
            <a:pPr lvl="1"/>
            <a:r>
              <a:rPr lang="en-US" dirty="0" smtClean="0"/>
              <a:t>3</a:t>
            </a:r>
            <a:r>
              <a:rPr lang="en-US" baseline="30000" dirty="0" smtClean="0"/>
              <a:t>rd</a:t>
            </a:r>
            <a:r>
              <a:rPr lang="en-US" dirty="0" smtClean="0"/>
              <a:t>-order (9 coefficients)</a:t>
            </a:r>
          </a:p>
          <a:p>
            <a:r>
              <a:rPr lang="en-US" dirty="0" smtClean="0"/>
              <a:t>Pre-convolved specular probes</a:t>
            </a:r>
          </a:p>
          <a:p>
            <a:pPr lvl="1"/>
            <a:r>
              <a:rPr lang="en-US" dirty="0" err="1" smtClean="0"/>
              <a:t>Cubemaps</a:t>
            </a:r>
            <a:r>
              <a:rPr lang="en-US" dirty="0" smtClean="0"/>
              <a:t> rendered in-engine, </a:t>
            </a:r>
            <a:br>
              <a:rPr lang="en-US" dirty="0" smtClean="0"/>
            </a:br>
            <a:r>
              <a:rPr lang="en-US" dirty="0" smtClean="0"/>
              <a:t>convolved in a compute </a:t>
            </a:r>
            <a:r>
              <a:rPr lang="en-US" dirty="0" err="1" smtClean="0"/>
              <a:t>shader</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612" y="1352550"/>
            <a:ext cx="3210260" cy="1885950"/>
          </a:xfrm>
          <a:prstGeom prst="rect">
            <a:avLst/>
          </a:prstGeom>
        </p:spPr>
      </p:pic>
    </p:spTree>
    <p:extLst>
      <p:ext uri="{BB962C8B-B14F-4D97-AF65-F5344CB8AC3E}">
        <p14:creationId xmlns:p14="http://schemas.microsoft.com/office/powerpoint/2010/main" val="408486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Pipeline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8333" y="809625"/>
            <a:ext cx="7027333" cy="3952875"/>
          </a:xfrm>
        </p:spPr>
      </p:pic>
    </p:spTree>
    <p:extLst>
      <p:ext uri="{BB962C8B-B14F-4D97-AF65-F5344CB8AC3E}">
        <p14:creationId xmlns:p14="http://schemas.microsoft.com/office/powerpoint/2010/main" val="280126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Pipeline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8333" y="809625"/>
            <a:ext cx="7027333" cy="3952875"/>
          </a:xfrm>
        </p:spPr>
      </p:pic>
    </p:spTree>
    <p:extLst>
      <p:ext uri="{BB962C8B-B14F-4D97-AF65-F5344CB8AC3E}">
        <p14:creationId xmlns:p14="http://schemas.microsoft.com/office/powerpoint/2010/main" val="238600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Pipeline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8333" y="809625"/>
            <a:ext cx="7027333" cy="3952875"/>
          </a:xfrm>
        </p:spPr>
      </p:pic>
    </p:spTree>
    <p:extLst>
      <p:ext uri="{BB962C8B-B14F-4D97-AF65-F5344CB8AC3E}">
        <p14:creationId xmlns:p14="http://schemas.microsoft.com/office/powerpoint/2010/main" val="28726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Pipeline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8333" y="809625"/>
            <a:ext cx="7027333" cy="3952875"/>
          </a:xfrm>
        </p:spPr>
      </p:pic>
    </p:spTree>
    <p:extLst>
      <p:ext uri="{BB962C8B-B14F-4D97-AF65-F5344CB8AC3E}">
        <p14:creationId xmlns:p14="http://schemas.microsoft.com/office/powerpoint/2010/main" val="94400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Pipeline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4886" y="809625"/>
            <a:ext cx="7114227" cy="3952875"/>
          </a:xfrm>
        </p:spPr>
      </p:pic>
    </p:spTree>
    <p:extLst>
      <p:ext uri="{BB962C8B-B14F-4D97-AF65-F5344CB8AC3E}">
        <p14:creationId xmlns:p14="http://schemas.microsoft.com/office/powerpoint/2010/main" val="363611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Ambient Occlusion</a:t>
            </a:r>
            <a:endParaRPr lang="en-US" dirty="0"/>
          </a:p>
        </p:txBody>
      </p:sp>
      <p:sp>
        <p:nvSpPr>
          <p:cNvPr id="3" name="Content Placeholder 2"/>
          <p:cNvSpPr>
            <a:spLocks noGrp="1"/>
          </p:cNvSpPr>
          <p:nvPr>
            <p:ph idx="1"/>
          </p:nvPr>
        </p:nvSpPr>
        <p:spPr/>
        <p:txBody>
          <a:bodyPr/>
          <a:lstStyle/>
          <a:p>
            <a:r>
              <a:rPr lang="en-US" dirty="0" smtClean="0"/>
              <a:t>Directional AO maps (H-basis) baked for characters and static geo</a:t>
            </a:r>
          </a:p>
          <a:p>
            <a:r>
              <a:rPr lang="en-US" dirty="0" smtClean="0"/>
              <a:t>Static geo only uses it to occlude specular from probes</a:t>
            </a:r>
          </a:p>
          <a:p>
            <a:r>
              <a:rPr lang="en-US" dirty="0" smtClean="0"/>
              <a:t>Dynamic geo applies AO to diffuse from SH probes</a:t>
            </a:r>
          </a:p>
        </p:txBody>
      </p:sp>
    </p:spTree>
    <p:extLst>
      <p:ext uri="{BB962C8B-B14F-4D97-AF65-F5344CB8AC3E}">
        <p14:creationId xmlns:p14="http://schemas.microsoft.com/office/powerpoint/2010/main" val="426325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Without Reflection Occlusion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6063" y="809625"/>
            <a:ext cx="7351874" cy="3952875"/>
          </a:xfrm>
        </p:spPr>
      </p:pic>
    </p:spTree>
    <p:extLst>
      <p:ext uri="{BB962C8B-B14F-4D97-AF65-F5344CB8AC3E}">
        <p14:creationId xmlns:p14="http://schemas.microsoft.com/office/powerpoint/2010/main" val="4150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29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Reflection Occlusion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8657" y="809625"/>
            <a:ext cx="7306686" cy="3952875"/>
          </a:xfrm>
        </p:spPr>
      </p:pic>
    </p:spTree>
    <p:extLst>
      <p:ext uri="{BB962C8B-B14F-4D97-AF65-F5344CB8AC3E}">
        <p14:creationId xmlns:p14="http://schemas.microsoft.com/office/powerpoint/2010/main" val="389390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5250"/>
            <a:ext cx="6791325" cy="523875"/>
          </a:xfrm>
        </p:spPr>
        <p:txBody>
          <a:bodyPr/>
          <a:lstStyle/>
          <a:p>
            <a:r>
              <a:rPr lang="en-US" dirty="0" smtClean="0"/>
              <a:t>Reflection Occlusion Visualization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2288" y="809625"/>
            <a:ext cx="7299423" cy="3952875"/>
          </a:xfrm>
        </p:spPr>
      </p:pic>
    </p:spTree>
    <p:extLst>
      <p:ext uri="{BB962C8B-B14F-4D97-AF65-F5344CB8AC3E}">
        <p14:creationId xmlns:p14="http://schemas.microsoft.com/office/powerpoint/2010/main" val="80790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Ambient Occlusion</a:t>
            </a:r>
            <a:endParaRPr lang="en-US" dirty="0"/>
          </a:p>
        </p:txBody>
      </p:sp>
      <p:sp>
        <p:nvSpPr>
          <p:cNvPr id="3" name="Content Placeholder 2"/>
          <p:cNvSpPr>
            <a:spLocks noGrp="1"/>
          </p:cNvSpPr>
          <p:nvPr>
            <p:ph idx="1"/>
          </p:nvPr>
        </p:nvSpPr>
        <p:spPr/>
        <p:txBody>
          <a:bodyPr/>
          <a:lstStyle/>
          <a:p>
            <a:r>
              <a:rPr lang="en-US" dirty="0"/>
              <a:t>Dynamic AO from capsules skinned to </a:t>
            </a:r>
            <a:r>
              <a:rPr lang="en-US" dirty="0" smtClean="0"/>
              <a:t>characters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581150"/>
            <a:ext cx="6977185" cy="2907160"/>
          </a:xfrm>
          <a:prstGeom prst="rect">
            <a:avLst/>
          </a:prstGeom>
        </p:spPr>
      </p:pic>
    </p:spTree>
    <p:extLst>
      <p:ext uri="{BB962C8B-B14F-4D97-AF65-F5344CB8AC3E}">
        <p14:creationId xmlns:p14="http://schemas.microsoft.com/office/powerpoint/2010/main" val="391381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 Capsules Off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2"/>
            <a:ext cx="8229600" cy="3429000"/>
          </a:xfrm>
        </p:spPr>
      </p:pic>
    </p:spTree>
    <p:extLst>
      <p:ext uri="{BB962C8B-B14F-4D97-AF65-F5344CB8AC3E}">
        <p14:creationId xmlns:p14="http://schemas.microsoft.com/office/powerpoint/2010/main" val="19315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 Capsules 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2"/>
            <a:ext cx="8229600" cy="3429000"/>
          </a:xfrm>
        </p:spPr>
      </p:pic>
    </p:spTree>
    <p:extLst>
      <p:ext uri="{BB962C8B-B14F-4D97-AF65-F5344CB8AC3E}">
        <p14:creationId xmlns:p14="http://schemas.microsoft.com/office/powerpoint/2010/main" val="400875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Shading Model</a:t>
            </a:r>
            <a:endParaRPr lang="en-US" dirty="0"/>
          </a:p>
        </p:txBody>
      </p:sp>
      <p:sp>
        <p:nvSpPr>
          <p:cNvPr id="3" name="Content Placeholder 2"/>
          <p:cNvSpPr>
            <a:spLocks noGrp="1"/>
          </p:cNvSpPr>
          <p:nvPr>
            <p:ph idx="1"/>
          </p:nvPr>
        </p:nvSpPr>
        <p:spPr/>
        <p:txBody>
          <a:bodyPr/>
          <a:lstStyle/>
          <a:p>
            <a:r>
              <a:rPr lang="en-US" dirty="0" smtClean="0"/>
              <a:t>Default specular BRDF is Cook-Torrance</a:t>
            </a:r>
          </a:p>
          <a:p>
            <a:pPr lvl="1"/>
            <a:r>
              <a:rPr lang="en-US" dirty="0" smtClean="0"/>
              <a:t>D term is GGX distribution from Walter et al.</a:t>
            </a:r>
          </a:p>
          <a:p>
            <a:pPr lvl="1"/>
            <a:r>
              <a:rPr lang="en-US" dirty="0" smtClean="0"/>
              <a:t>Matching Smith G term derived in same paper</a:t>
            </a:r>
          </a:p>
          <a:p>
            <a:pPr lvl="1"/>
            <a:r>
              <a:rPr lang="en-US" dirty="0" err="1" smtClean="0"/>
              <a:t>Schlick’s</a:t>
            </a:r>
            <a:r>
              <a:rPr lang="en-US" dirty="0" smtClean="0"/>
              <a:t> approximation for Fresnel</a:t>
            </a:r>
          </a:p>
          <a:p>
            <a:pPr lvl="1"/>
            <a:r>
              <a:rPr lang="en-US" dirty="0" err="1" smtClean="0"/>
              <a:t>Lambertian</a:t>
            </a:r>
            <a:r>
              <a:rPr lang="en-US" dirty="0" smtClean="0"/>
              <a:t> diffuse, balanced with specular intensity</a:t>
            </a:r>
          </a:p>
        </p:txBody>
      </p:sp>
    </p:spTree>
    <p:extLst>
      <p:ext uri="{BB962C8B-B14F-4D97-AF65-F5344CB8AC3E}">
        <p14:creationId xmlns:p14="http://schemas.microsoft.com/office/powerpoint/2010/main" val="148102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Shading Model</a:t>
            </a:r>
            <a:endParaRPr lang="en-US" dirty="0"/>
          </a:p>
        </p:txBody>
      </p:sp>
      <p:sp>
        <p:nvSpPr>
          <p:cNvPr id="3" name="Content Placeholder 2"/>
          <p:cNvSpPr>
            <a:spLocks noGrp="1"/>
          </p:cNvSpPr>
          <p:nvPr>
            <p:ph idx="1"/>
          </p:nvPr>
        </p:nvSpPr>
        <p:spPr/>
        <p:txBody>
          <a:bodyPr/>
          <a:lstStyle/>
          <a:p>
            <a:r>
              <a:rPr lang="en-US" dirty="0" smtClean="0"/>
              <a:t>GGX + Cook Torrance == Lots of math</a:t>
            </a:r>
          </a:p>
          <a:p>
            <a:pPr lvl="1"/>
            <a:r>
              <a:rPr lang="en-US" dirty="0" smtClean="0"/>
              <a:t>But we have lots of ALU!</a:t>
            </a:r>
          </a:p>
          <a:p>
            <a:r>
              <a:rPr lang="en-US" dirty="0" smtClean="0"/>
              <a:t>Can be optimized</a:t>
            </a:r>
          </a:p>
          <a:p>
            <a:pPr lvl="1"/>
            <a:r>
              <a:rPr lang="en-US" dirty="0" smtClean="0"/>
              <a:t>Don’t use trig</a:t>
            </a:r>
          </a:p>
          <a:p>
            <a:pPr lvl="1"/>
            <a:r>
              <a:rPr lang="en-US" dirty="0" smtClean="0"/>
              <a:t>Fold Smith G term into denominator</a:t>
            </a:r>
          </a:p>
          <a:p>
            <a:pPr lvl="1"/>
            <a:r>
              <a:rPr lang="en-US" dirty="0" smtClean="0"/>
              <a:t>See our course notes from SIGGRAPH</a:t>
            </a:r>
          </a:p>
          <a:p>
            <a:r>
              <a:rPr lang="en-US" dirty="0" smtClean="0"/>
              <a:t> Have artists work with </a:t>
            </a:r>
            <a:r>
              <a:rPr lang="en-US" dirty="0" err="1" smtClean="0"/>
              <a:t>sqrt</a:t>
            </a:r>
            <a:r>
              <a:rPr lang="en-US" dirty="0" smtClean="0"/>
              <a:t>(roughness)</a:t>
            </a:r>
          </a:p>
          <a:p>
            <a:pPr lvl="1"/>
            <a:r>
              <a:rPr lang="en-US" dirty="0" smtClean="0"/>
              <a:t>More intuitive, better for blending</a:t>
            </a:r>
            <a:endParaRPr lang="en-US" dirty="0"/>
          </a:p>
        </p:txBody>
      </p:sp>
    </p:spTree>
    <p:extLst>
      <p:ext uri="{BB962C8B-B14F-4D97-AF65-F5344CB8AC3E}">
        <p14:creationId xmlns:p14="http://schemas.microsoft.com/office/powerpoint/2010/main" val="10843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87"/>
            <a:ext cx="8305800" cy="4500563"/>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Autofit/>
          </a:bodyPr>
          <a:lstStyle/>
          <a:p>
            <a:pPr marL="0" indent="0">
              <a:buNone/>
            </a:pPr>
            <a:r>
              <a:rPr lang="en-US" sz="900" b="1" dirty="0" smtClean="0">
                <a:solidFill>
                  <a:schemeClr val="tx1"/>
                </a:solidFill>
                <a:latin typeface="Courier New" panose="02070309020205020404" pitchFamily="49" charset="0"/>
                <a:cs typeface="Courier New" panose="02070309020205020404" pitchFamily="49" charset="0"/>
              </a:rPr>
              <a:t>// </a:t>
            </a:r>
            <a:r>
              <a:rPr lang="en-US" sz="900" b="1" dirty="0">
                <a:solidFill>
                  <a:schemeClr val="tx1"/>
                </a:solidFill>
                <a:latin typeface="Courier New" panose="02070309020205020404" pitchFamily="49" charset="0"/>
                <a:cs typeface="Courier New" panose="02070309020205020404" pitchFamily="49" charset="0"/>
              </a:rPr>
              <a:t>Helper for computing the GGX visibility term</a:t>
            </a:r>
          </a:p>
          <a:p>
            <a:pPr marL="0" indent="0">
              <a:buNone/>
            </a:pPr>
            <a:r>
              <a:rPr lang="en-US" sz="900" b="1" dirty="0" smtClean="0">
                <a:solidFill>
                  <a:schemeClr val="tx1"/>
                </a:solidFill>
                <a:latin typeface="Courier New" panose="02070309020205020404" pitchFamily="49" charset="0"/>
                <a:cs typeface="Courier New" panose="02070309020205020404" pitchFamily="49" charset="0"/>
              </a:rPr>
              <a:t>float </a:t>
            </a:r>
            <a:r>
              <a:rPr lang="en-US" sz="900" b="1" dirty="0">
                <a:solidFill>
                  <a:schemeClr val="tx1"/>
                </a:solidFill>
                <a:latin typeface="Courier New" panose="02070309020205020404" pitchFamily="49" charset="0"/>
                <a:cs typeface="Courier New" panose="02070309020205020404" pitchFamily="49" charset="0"/>
              </a:rPr>
              <a:t>GGX_V1(in float m2, in float </a:t>
            </a:r>
            <a:r>
              <a:rPr lang="en-US" sz="900" b="1" dirty="0" err="1">
                <a:solidFill>
                  <a:schemeClr val="tx1"/>
                </a:solidFill>
                <a:latin typeface="Courier New" panose="02070309020205020404" pitchFamily="49" charset="0"/>
                <a:cs typeface="Courier New" panose="02070309020205020404" pitchFamily="49" charset="0"/>
              </a:rPr>
              <a:t>nDotX</a:t>
            </a:r>
            <a:r>
              <a:rPr lang="en-US" sz="900" b="1" dirty="0" smtClean="0">
                <a:solidFill>
                  <a:schemeClr val="tx1"/>
                </a:solidFill>
                <a:latin typeface="Courier New" panose="02070309020205020404" pitchFamily="49" charset="0"/>
                <a:cs typeface="Courier New" panose="02070309020205020404" pitchFamily="49" charset="0"/>
              </a:rPr>
              <a:t>) {</a:t>
            </a: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a:solidFill>
                  <a:schemeClr val="tx1"/>
                </a:solidFill>
                <a:latin typeface="Courier New" panose="02070309020205020404" pitchFamily="49" charset="0"/>
                <a:cs typeface="Courier New" panose="02070309020205020404" pitchFamily="49" charset="0"/>
              </a:rPr>
              <a:t>    return 1.0f / (</a:t>
            </a:r>
            <a:r>
              <a:rPr lang="en-US" sz="900" b="1" dirty="0" err="1">
                <a:solidFill>
                  <a:schemeClr val="tx1"/>
                </a:solidFill>
                <a:latin typeface="Courier New" panose="02070309020205020404" pitchFamily="49" charset="0"/>
                <a:cs typeface="Courier New" panose="02070309020205020404" pitchFamily="49" charset="0"/>
              </a:rPr>
              <a:t>nDotX</a:t>
            </a:r>
            <a:r>
              <a:rPr lang="en-US" sz="900" b="1" dirty="0">
                <a:solidFill>
                  <a:schemeClr val="tx1"/>
                </a:solidFill>
                <a:latin typeface="Courier New" panose="02070309020205020404" pitchFamily="49" charset="0"/>
                <a:cs typeface="Courier New" panose="02070309020205020404" pitchFamily="49" charset="0"/>
              </a:rPr>
              <a:t> + </a:t>
            </a:r>
            <a:r>
              <a:rPr lang="en-US" sz="900" b="1" dirty="0" err="1">
                <a:solidFill>
                  <a:schemeClr val="tx1"/>
                </a:solidFill>
                <a:latin typeface="Courier New" panose="02070309020205020404" pitchFamily="49" charset="0"/>
                <a:cs typeface="Courier New" panose="02070309020205020404" pitchFamily="49" charset="0"/>
              </a:rPr>
              <a:t>sqrt</a:t>
            </a:r>
            <a:r>
              <a:rPr lang="en-US" sz="900" b="1" dirty="0">
                <a:solidFill>
                  <a:schemeClr val="tx1"/>
                </a:solidFill>
                <a:latin typeface="Courier New" panose="02070309020205020404" pitchFamily="49" charset="0"/>
                <a:cs typeface="Courier New" panose="02070309020205020404" pitchFamily="49" charset="0"/>
              </a:rPr>
              <a:t>(m2 + (1 - m2) * </a:t>
            </a:r>
            <a:r>
              <a:rPr lang="en-US" sz="900" b="1" dirty="0" err="1">
                <a:solidFill>
                  <a:schemeClr val="tx1"/>
                </a:solidFill>
                <a:latin typeface="Courier New" panose="02070309020205020404" pitchFamily="49" charset="0"/>
                <a:cs typeface="Courier New" panose="02070309020205020404" pitchFamily="49" charset="0"/>
              </a:rPr>
              <a:t>nDotX</a:t>
            </a:r>
            <a:r>
              <a:rPr lang="en-US" sz="900" b="1" dirty="0">
                <a:solidFill>
                  <a:schemeClr val="tx1"/>
                </a:solidFill>
                <a:latin typeface="Courier New" panose="02070309020205020404" pitchFamily="49" charset="0"/>
                <a:cs typeface="Courier New" panose="02070309020205020404" pitchFamily="49" charset="0"/>
              </a:rPr>
              <a:t> * </a:t>
            </a:r>
            <a:r>
              <a:rPr lang="en-US" sz="900" b="1" dirty="0" err="1">
                <a:solidFill>
                  <a:schemeClr val="tx1"/>
                </a:solidFill>
                <a:latin typeface="Courier New" panose="02070309020205020404" pitchFamily="49" charset="0"/>
                <a:cs typeface="Courier New" panose="02070309020205020404" pitchFamily="49" charset="0"/>
              </a:rPr>
              <a:t>nDotX</a:t>
            </a:r>
            <a:r>
              <a:rPr lang="en-US" sz="900" b="1" dirty="0">
                <a:solidFill>
                  <a:schemeClr val="tx1"/>
                </a:solidFill>
                <a:latin typeface="Courier New" panose="02070309020205020404" pitchFamily="49" charset="0"/>
                <a:cs typeface="Courier New" panose="02070309020205020404" pitchFamily="49" charset="0"/>
              </a:rPr>
              <a:t>));</a:t>
            </a:r>
          </a:p>
          <a:p>
            <a:pPr marL="0" indent="0">
              <a:buNone/>
            </a:pPr>
            <a:r>
              <a:rPr lang="en-US" sz="900" b="1" dirty="0">
                <a:solidFill>
                  <a:schemeClr val="tx1"/>
                </a:solidFill>
                <a:latin typeface="Courier New" panose="02070309020205020404" pitchFamily="49" charset="0"/>
                <a:cs typeface="Courier New" panose="02070309020205020404" pitchFamily="49" charset="0"/>
              </a:rPr>
              <a:t>}</a:t>
            </a:r>
          </a:p>
          <a:p>
            <a:pPr marL="0" indent="0">
              <a:buNone/>
            </a:pP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smtClean="0">
                <a:solidFill>
                  <a:schemeClr val="tx1"/>
                </a:solidFill>
                <a:latin typeface="Courier New" panose="02070309020205020404" pitchFamily="49" charset="0"/>
                <a:cs typeface="Courier New" panose="02070309020205020404" pitchFamily="49" charset="0"/>
              </a:rPr>
              <a:t>// </a:t>
            </a:r>
            <a:r>
              <a:rPr lang="en-US" sz="900" b="1" dirty="0">
                <a:solidFill>
                  <a:schemeClr val="tx1"/>
                </a:solidFill>
                <a:latin typeface="Courier New" panose="02070309020205020404" pitchFamily="49" charset="0"/>
                <a:cs typeface="Courier New" panose="02070309020205020404" pitchFamily="49" charset="0"/>
              </a:rPr>
              <a:t>Computes the specular term using a GGX </a:t>
            </a:r>
            <a:r>
              <a:rPr lang="en-US" sz="900" b="1" dirty="0" err="1">
                <a:solidFill>
                  <a:schemeClr val="tx1"/>
                </a:solidFill>
                <a:latin typeface="Courier New" panose="02070309020205020404" pitchFamily="49" charset="0"/>
                <a:cs typeface="Courier New" panose="02070309020205020404" pitchFamily="49" charset="0"/>
              </a:rPr>
              <a:t>microfacet</a:t>
            </a:r>
            <a:r>
              <a:rPr lang="en-US" sz="900" b="1" dirty="0">
                <a:solidFill>
                  <a:schemeClr val="tx1"/>
                </a:solidFill>
                <a:latin typeface="Courier New" panose="02070309020205020404" pitchFamily="49" charset="0"/>
                <a:cs typeface="Courier New" panose="02070309020205020404" pitchFamily="49" charset="0"/>
              </a:rPr>
              <a:t> </a:t>
            </a:r>
            <a:r>
              <a:rPr lang="en-US" sz="900" b="1" dirty="0" smtClean="0">
                <a:solidFill>
                  <a:schemeClr val="tx1"/>
                </a:solidFill>
                <a:latin typeface="Courier New" panose="02070309020205020404" pitchFamily="49" charset="0"/>
                <a:cs typeface="Courier New" panose="02070309020205020404" pitchFamily="49" charset="0"/>
              </a:rPr>
              <a:t>distribution. m </a:t>
            </a:r>
            <a:r>
              <a:rPr lang="en-US" sz="900" b="1" dirty="0">
                <a:solidFill>
                  <a:schemeClr val="tx1"/>
                </a:solidFill>
                <a:latin typeface="Courier New" panose="02070309020205020404" pitchFamily="49" charset="0"/>
                <a:cs typeface="Courier New" panose="02070309020205020404" pitchFamily="49" charset="0"/>
              </a:rPr>
              <a:t>is roughness, n is the surface normal, h is the </a:t>
            </a:r>
            <a:endParaRPr lang="en-US" sz="900" b="1" dirty="0" smtClean="0">
              <a:solidFill>
                <a:schemeClr val="tx1"/>
              </a:solidFill>
              <a:latin typeface="Courier New" panose="02070309020205020404" pitchFamily="49" charset="0"/>
              <a:cs typeface="Courier New" panose="02070309020205020404" pitchFamily="49" charset="0"/>
            </a:endParaRPr>
          </a:p>
          <a:p>
            <a:pPr marL="0" indent="0">
              <a:buNone/>
            </a:pPr>
            <a:r>
              <a:rPr lang="en-US" sz="900" b="1" dirty="0" smtClean="0">
                <a:solidFill>
                  <a:schemeClr val="tx1"/>
                </a:solidFill>
                <a:latin typeface="Courier New" panose="02070309020205020404" pitchFamily="49" charset="0"/>
                <a:cs typeface="Courier New" panose="02070309020205020404" pitchFamily="49" charset="0"/>
              </a:rPr>
              <a:t>// half vector, and l </a:t>
            </a:r>
            <a:r>
              <a:rPr lang="en-US" sz="900" b="1" dirty="0">
                <a:solidFill>
                  <a:schemeClr val="tx1"/>
                </a:solidFill>
                <a:latin typeface="Courier New" panose="02070309020205020404" pitchFamily="49" charset="0"/>
                <a:cs typeface="Courier New" panose="02070309020205020404" pitchFamily="49" charset="0"/>
              </a:rPr>
              <a:t>is the direction to the light </a:t>
            </a:r>
            <a:r>
              <a:rPr lang="en-US" sz="900" b="1" dirty="0" smtClean="0">
                <a:solidFill>
                  <a:schemeClr val="tx1"/>
                </a:solidFill>
                <a:latin typeface="Courier New" panose="02070309020205020404" pitchFamily="49" charset="0"/>
                <a:cs typeface="Courier New" panose="02070309020205020404" pitchFamily="49" charset="0"/>
              </a:rPr>
              <a:t>source</a:t>
            </a: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smtClean="0">
                <a:solidFill>
                  <a:schemeClr val="tx1"/>
                </a:solidFill>
                <a:latin typeface="Courier New" panose="02070309020205020404" pitchFamily="49" charset="0"/>
                <a:cs typeface="Courier New" panose="02070309020205020404" pitchFamily="49" charset="0"/>
              </a:rPr>
              <a:t>float </a:t>
            </a:r>
            <a:r>
              <a:rPr lang="en-US" sz="900" b="1" dirty="0" err="1">
                <a:solidFill>
                  <a:schemeClr val="tx1"/>
                </a:solidFill>
                <a:latin typeface="Courier New" panose="02070309020205020404" pitchFamily="49" charset="0"/>
                <a:cs typeface="Courier New" panose="02070309020205020404" pitchFamily="49" charset="0"/>
              </a:rPr>
              <a:t>GGX_Specular</a:t>
            </a:r>
            <a:r>
              <a:rPr lang="en-US" sz="900" b="1" dirty="0">
                <a:solidFill>
                  <a:schemeClr val="tx1"/>
                </a:solidFill>
                <a:latin typeface="Courier New" panose="02070309020205020404" pitchFamily="49" charset="0"/>
                <a:cs typeface="Courier New" panose="02070309020205020404" pitchFamily="49" charset="0"/>
              </a:rPr>
              <a:t>(in float m, in float3 n, in float3 h, in float3 v, in float3 l</a:t>
            </a:r>
            <a:r>
              <a:rPr lang="en-US" sz="900" b="1" dirty="0" smtClean="0">
                <a:solidFill>
                  <a:schemeClr val="tx1"/>
                </a:solidFill>
                <a:latin typeface="Courier New" panose="02070309020205020404" pitchFamily="49" charset="0"/>
                <a:cs typeface="Courier New" panose="02070309020205020404" pitchFamily="49" charset="0"/>
              </a:rPr>
              <a:t>) {</a:t>
            </a: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a:solidFill>
                  <a:schemeClr val="tx1"/>
                </a:solidFill>
                <a:latin typeface="Courier New" panose="02070309020205020404" pitchFamily="49" charset="0"/>
                <a:cs typeface="Courier New" panose="02070309020205020404" pitchFamily="49" charset="0"/>
              </a:rPr>
              <a:t>    float </a:t>
            </a:r>
            <a:r>
              <a:rPr lang="en-US" sz="900" b="1" dirty="0" err="1">
                <a:solidFill>
                  <a:schemeClr val="tx1"/>
                </a:solidFill>
                <a:latin typeface="Courier New" panose="02070309020205020404" pitchFamily="49" charset="0"/>
                <a:cs typeface="Courier New" panose="02070309020205020404" pitchFamily="49" charset="0"/>
              </a:rPr>
              <a:t>nDotH</a:t>
            </a:r>
            <a:r>
              <a:rPr lang="en-US" sz="900" b="1" dirty="0">
                <a:solidFill>
                  <a:schemeClr val="tx1"/>
                </a:solidFill>
                <a:latin typeface="Courier New" panose="02070309020205020404" pitchFamily="49" charset="0"/>
                <a:cs typeface="Courier New" panose="02070309020205020404" pitchFamily="49" charset="0"/>
              </a:rPr>
              <a:t> = saturate(dot(n, h));</a:t>
            </a:r>
          </a:p>
          <a:p>
            <a:pPr marL="0" indent="0">
              <a:buNone/>
            </a:pPr>
            <a:r>
              <a:rPr lang="en-US" sz="900" b="1" dirty="0">
                <a:solidFill>
                  <a:schemeClr val="tx1"/>
                </a:solidFill>
                <a:latin typeface="Courier New" panose="02070309020205020404" pitchFamily="49" charset="0"/>
                <a:cs typeface="Courier New" panose="02070309020205020404" pitchFamily="49" charset="0"/>
              </a:rPr>
              <a:t>    float </a:t>
            </a:r>
            <a:r>
              <a:rPr lang="en-US" sz="900" b="1" dirty="0" err="1">
                <a:solidFill>
                  <a:schemeClr val="tx1"/>
                </a:solidFill>
                <a:latin typeface="Courier New" panose="02070309020205020404" pitchFamily="49" charset="0"/>
                <a:cs typeface="Courier New" panose="02070309020205020404" pitchFamily="49" charset="0"/>
              </a:rPr>
              <a:t>nDotL</a:t>
            </a:r>
            <a:r>
              <a:rPr lang="en-US" sz="900" b="1" dirty="0">
                <a:solidFill>
                  <a:schemeClr val="tx1"/>
                </a:solidFill>
                <a:latin typeface="Courier New" panose="02070309020205020404" pitchFamily="49" charset="0"/>
                <a:cs typeface="Courier New" panose="02070309020205020404" pitchFamily="49" charset="0"/>
              </a:rPr>
              <a:t> = saturate(dot(n, l));</a:t>
            </a:r>
          </a:p>
          <a:p>
            <a:pPr marL="0" indent="0">
              <a:buNone/>
            </a:pPr>
            <a:r>
              <a:rPr lang="en-US" sz="900" b="1" dirty="0">
                <a:solidFill>
                  <a:schemeClr val="tx1"/>
                </a:solidFill>
                <a:latin typeface="Courier New" panose="02070309020205020404" pitchFamily="49" charset="0"/>
                <a:cs typeface="Courier New" panose="02070309020205020404" pitchFamily="49" charset="0"/>
              </a:rPr>
              <a:t>    float </a:t>
            </a:r>
            <a:r>
              <a:rPr lang="en-US" sz="900" b="1" dirty="0" err="1">
                <a:solidFill>
                  <a:schemeClr val="tx1"/>
                </a:solidFill>
                <a:latin typeface="Courier New" panose="02070309020205020404" pitchFamily="49" charset="0"/>
                <a:cs typeface="Courier New" panose="02070309020205020404" pitchFamily="49" charset="0"/>
              </a:rPr>
              <a:t>nDotV</a:t>
            </a:r>
            <a:r>
              <a:rPr lang="en-US" sz="900" b="1" dirty="0">
                <a:solidFill>
                  <a:schemeClr val="tx1"/>
                </a:solidFill>
                <a:latin typeface="Courier New" panose="02070309020205020404" pitchFamily="49" charset="0"/>
                <a:cs typeface="Courier New" panose="02070309020205020404" pitchFamily="49" charset="0"/>
              </a:rPr>
              <a:t> = saturate(dot(n, v));</a:t>
            </a:r>
          </a:p>
          <a:p>
            <a:pPr marL="0" indent="0">
              <a:buNone/>
            </a:pP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a:solidFill>
                  <a:schemeClr val="tx1"/>
                </a:solidFill>
                <a:latin typeface="Courier New" panose="02070309020205020404" pitchFamily="49" charset="0"/>
                <a:cs typeface="Courier New" panose="02070309020205020404" pitchFamily="49" charset="0"/>
              </a:rPr>
              <a:t>    float nDotH2 = </a:t>
            </a:r>
            <a:r>
              <a:rPr lang="en-US" sz="900" b="1" dirty="0" err="1">
                <a:solidFill>
                  <a:schemeClr val="tx1"/>
                </a:solidFill>
                <a:latin typeface="Courier New" panose="02070309020205020404" pitchFamily="49" charset="0"/>
                <a:cs typeface="Courier New" panose="02070309020205020404" pitchFamily="49" charset="0"/>
              </a:rPr>
              <a:t>nDotH</a:t>
            </a:r>
            <a:r>
              <a:rPr lang="en-US" sz="900" b="1" dirty="0">
                <a:solidFill>
                  <a:schemeClr val="tx1"/>
                </a:solidFill>
                <a:latin typeface="Courier New" panose="02070309020205020404" pitchFamily="49" charset="0"/>
                <a:cs typeface="Courier New" panose="02070309020205020404" pitchFamily="49" charset="0"/>
              </a:rPr>
              <a:t> * </a:t>
            </a:r>
            <a:r>
              <a:rPr lang="en-US" sz="900" b="1" dirty="0" err="1">
                <a:solidFill>
                  <a:schemeClr val="tx1"/>
                </a:solidFill>
                <a:latin typeface="Courier New" panose="02070309020205020404" pitchFamily="49" charset="0"/>
                <a:cs typeface="Courier New" panose="02070309020205020404" pitchFamily="49" charset="0"/>
              </a:rPr>
              <a:t>nDotH</a:t>
            </a:r>
            <a:r>
              <a:rPr lang="en-US" sz="900" b="1" dirty="0">
                <a:solidFill>
                  <a:schemeClr val="tx1"/>
                </a:solidFill>
                <a:latin typeface="Courier New" panose="02070309020205020404" pitchFamily="49" charset="0"/>
                <a:cs typeface="Courier New" panose="02070309020205020404" pitchFamily="49" charset="0"/>
              </a:rPr>
              <a:t>;</a:t>
            </a:r>
          </a:p>
          <a:p>
            <a:pPr marL="0" indent="0">
              <a:buNone/>
            </a:pPr>
            <a:r>
              <a:rPr lang="en-US" sz="900" b="1" dirty="0">
                <a:solidFill>
                  <a:schemeClr val="tx1"/>
                </a:solidFill>
                <a:latin typeface="Courier New" panose="02070309020205020404" pitchFamily="49" charset="0"/>
                <a:cs typeface="Courier New" panose="02070309020205020404" pitchFamily="49" charset="0"/>
              </a:rPr>
              <a:t>    float m2 = m * m;</a:t>
            </a:r>
          </a:p>
          <a:p>
            <a:pPr marL="0" indent="0">
              <a:buNone/>
            </a:pP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a:solidFill>
                  <a:schemeClr val="tx1"/>
                </a:solidFill>
                <a:latin typeface="Courier New" panose="02070309020205020404" pitchFamily="49" charset="0"/>
                <a:cs typeface="Courier New" panose="02070309020205020404" pitchFamily="49" charset="0"/>
              </a:rPr>
              <a:t>    // Calculate the distribution term</a:t>
            </a:r>
          </a:p>
          <a:p>
            <a:pPr marL="0" indent="0">
              <a:buNone/>
            </a:pPr>
            <a:r>
              <a:rPr lang="en-US" sz="900" b="1" dirty="0">
                <a:solidFill>
                  <a:schemeClr val="tx1"/>
                </a:solidFill>
                <a:latin typeface="Courier New" panose="02070309020205020404" pitchFamily="49" charset="0"/>
                <a:cs typeface="Courier New" panose="02070309020205020404" pitchFamily="49" charset="0"/>
              </a:rPr>
              <a:t>    float d = m2 / (Pi * pow(</a:t>
            </a:r>
            <a:r>
              <a:rPr lang="en-US" sz="900" b="1" dirty="0" err="1">
                <a:solidFill>
                  <a:schemeClr val="tx1"/>
                </a:solidFill>
                <a:latin typeface="Courier New" panose="02070309020205020404" pitchFamily="49" charset="0"/>
                <a:cs typeface="Courier New" panose="02070309020205020404" pitchFamily="49" charset="0"/>
              </a:rPr>
              <a:t>nDotH</a:t>
            </a:r>
            <a:r>
              <a:rPr lang="en-US" sz="900" b="1" dirty="0">
                <a:solidFill>
                  <a:schemeClr val="tx1"/>
                </a:solidFill>
                <a:latin typeface="Courier New" panose="02070309020205020404" pitchFamily="49" charset="0"/>
                <a:cs typeface="Courier New" panose="02070309020205020404" pitchFamily="49" charset="0"/>
              </a:rPr>
              <a:t> * </a:t>
            </a:r>
            <a:r>
              <a:rPr lang="en-US" sz="900" b="1" dirty="0" err="1">
                <a:solidFill>
                  <a:schemeClr val="tx1"/>
                </a:solidFill>
                <a:latin typeface="Courier New" panose="02070309020205020404" pitchFamily="49" charset="0"/>
                <a:cs typeface="Courier New" panose="02070309020205020404" pitchFamily="49" charset="0"/>
              </a:rPr>
              <a:t>nDotH</a:t>
            </a:r>
            <a:r>
              <a:rPr lang="en-US" sz="900" b="1" dirty="0">
                <a:solidFill>
                  <a:schemeClr val="tx1"/>
                </a:solidFill>
                <a:latin typeface="Courier New" panose="02070309020205020404" pitchFamily="49" charset="0"/>
                <a:cs typeface="Courier New" panose="02070309020205020404" pitchFamily="49" charset="0"/>
              </a:rPr>
              <a:t> * (m2 - 1) + 1, 2.0f));</a:t>
            </a:r>
          </a:p>
          <a:p>
            <a:pPr marL="0" indent="0">
              <a:buNone/>
            </a:pP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a:solidFill>
                  <a:schemeClr val="tx1"/>
                </a:solidFill>
                <a:latin typeface="Courier New" panose="02070309020205020404" pitchFamily="49" charset="0"/>
                <a:cs typeface="Courier New" panose="02070309020205020404" pitchFamily="49" charset="0"/>
              </a:rPr>
              <a:t>    // Calculate the matching visibility term</a:t>
            </a:r>
          </a:p>
          <a:p>
            <a:pPr marL="0" indent="0">
              <a:buNone/>
            </a:pPr>
            <a:r>
              <a:rPr lang="en-US" sz="900" b="1" dirty="0">
                <a:solidFill>
                  <a:schemeClr val="tx1"/>
                </a:solidFill>
                <a:latin typeface="Courier New" panose="02070309020205020404" pitchFamily="49" charset="0"/>
                <a:cs typeface="Courier New" panose="02070309020205020404" pitchFamily="49" charset="0"/>
              </a:rPr>
              <a:t>    float v1i = GGX_V1(m2, </a:t>
            </a:r>
            <a:r>
              <a:rPr lang="en-US" sz="900" b="1" dirty="0" err="1">
                <a:solidFill>
                  <a:schemeClr val="tx1"/>
                </a:solidFill>
                <a:latin typeface="Courier New" panose="02070309020205020404" pitchFamily="49" charset="0"/>
                <a:cs typeface="Courier New" panose="02070309020205020404" pitchFamily="49" charset="0"/>
              </a:rPr>
              <a:t>nDotL</a:t>
            </a:r>
            <a:r>
              <a:rPr lang="en-US" sz="900" b="1" dirty="0">
                <a:solidFill>
                  <a:schemeClr val="tx1"/>
                </a:solidFill>
                <a:latin typeface="Courier New" panose="02070309020205020404" pitchFamily="49" charset="0"/>
                <a:cs typeface="Courier New" panose="02070309020205020404" pitchFamily="49" charset="0"/>
              </a:rPr>
              <a:t>);</a:t>
            </a:r>
          </a:p>
          <a:p>
            <a:pPr marL="0" indent="0">
              <a:buNone/>
            </a:pPr>
            <a:r>
              <a:rPr lang="en-US" sz="900" b="1" dirty="0">
                <a:solidFill>
                  <a:schemeClr val="tx1"/>
                </a:solidFill>
                <a:latin typeface="Courier New" panose="02070309020205020404" pitchFamily="49" charset="0"/>
                <a:cs typeface="Courier New" panose="02070309020205020404" pitchFamily="49" charset="0"/>
              </a:rPr>
              <a:t>    float v1o = GGX_V1(m2, </a:t>
            </a:r>
            <a:r>
              <a:rPr lang="en-US" sz="900" b="1" dirty="0" err="1">
                <a:solidFill>
                  <a:schemeClr val="tx1"/>
                </a:solidFill>
                <a:latin typeface="Courier New" panose="02070309020205020404" pitchFamily="49" charset="0"/>
                <a:cs typeface="Courier New" panose="02070309020205020404" pitchFamily="49" charset="0"/>
              </a:rPr>
              <a:t>nDotV</a:t>
            </a:r>
            <a:r>
              <a:rPr lang="en-US" sz="900" b="1" dirty="0">
                <a:solidFill>
                  <a:schemeClr val="tx1"/>
                </a:solidFill>
                <a:latin typeface="Courier New" panose="02070309020205020404" pitchFamily="49" charset="0"/>
                <a:cs typeface="Courier New" panose="02070309020205020404" pitchFamily="49" charset="0"/>
              </a:rPr>
              <a:t>);</a:t>
            </a:r>
          </a:p>
          <a:p>
            <a:pPr marL="0" indent="0">
              <a:buNone/>
            </a:pPr>
            <a:r>
              <a:rPr lang="en-US" sz="900" b="1" dirty="0">
                <a:solidFill>
                  <a:schemeClr val="tx1"/>
                </a:solidFill>
                <a:latin typeface="Courier New" panose="02070309020205020404" pitchFamily="49" charset="0"/>
                <a:cs typeface="Courier New" panose="02070309020205020404" pitchFamily="49" charset="0"/>
              </a:rPr>
              <a:t>    float </a:t>
            </a:r>
            <a:r>
              <a:rPr lang="en-US" sz="900" b="1" dirty="0" err="1">
                <a:solidFill>
                  <a:schemeClr val="tx1"/>
                </a:solidFill>
                <a:latin typeface="Courier New" panose="02070309020205020404" pitchFamily="49" charset="0"/>
                <a:cs typeface="Courier New" panose="02070309020205020404" pitchFamily="49" charset="0"/>
              </a:rPr>
              <a:t>vis</a:t>
            </a:r>
            <a:r>
              <a:rPr lang="en-US" sz="900" b="1" dirty="0">
                <a:solidFill>
                  <a:schemeClr val="tx1"/>
                </a:solidFill>
                <a:latin typeface="Courier New" panose="02070309020205020404" pitchFamily="49" charset="0"/>
                <a:cs typeface="Courier New" panose="02070309020205020404" pitchFamily="49" charset="0"/>
              </a:rPr>
              <a:t> = v1i * v1o;</a:t>
            </a:r>
          </a:p>
          <a:p>
            <a:pPr marL="0" indent="0">
              <a:buNone/>
            </a:pPr>
            <a:endParaRPr lang="en-US" sz="900" b="1" dirty="0" smtClean="0">
              <a:solidFill>
                <a:schemeClr val="tx1"/>
              </a:solidFill>
              <a:latin typeface="Courier New" panose="02070309020205020404" pitchFamily="49" charset="0"/>
              <a:cs typeface="Courier New" panose="02070309020205020404" pitchFamily="49" charset="0"/>
            </a:endParaRPr>
          </a:p>
          <a:p>
            <a:pPr marL="0" indent="0">
              <a:buNone/>
            </a:pPr>
            <a:r>
              <a:rPr lang="en-US" sz="900" b="1" dirty="0">
                <a:solidFill>
                  <a:schemeClr val="tx1"/>
                </a:solidFill>
                <a:latin typeface="Courier New" panose="02070309020205020404" pitchFamily="49" charset="0"/>
                <a:cs typeface="Courier New" panose="02070309020205020404" pitchFamily="49" charset="0"/>
              </a:rPr>
              <a:t> </a:t>
            </a:r>
            <a:r>
              <a:rPr lang="en-US" sz="900" b="1" dirty="0" smtClean="0">
                <a:solidFill>
                  <a:schemeClr val="tx1"/>
                </a:solidFill>
                <a:latin typeface="Courier New" panose="02070309020205020404" pitchFamily="49" charset="0"/>
                <a:cs typeface="Courier New" panose="02070309020205020404" pitchFamily="49" charset="0"/>
              </a:rPr>
              <a:t>   // Multiply this result with the Fresnel term</a:t>
            </a:r>
            <a:endParaRPr lang="en-US" sz="900" b="1" dirty="0">
              <a:solidFill>
                <a:schemeClr val="tx1"/>
              </a:solidFill>
              <a:latin typeface="Courier New" panose="02070309020205020404" pitchFamily="49" charset="0"/>
              <a:cs typeface="Courier New" panose="02070309020205020404" pitchFamily="49" charset="0"/>
            </a:endParaRPr>
          </a:p>
          <a:p>
            <a:pPr marL="0" indent="0">
              <a:buNone/>
            </a:pPr>
            <a:r>
              <a:rPr lang="en-US" sz="900" b="1" dirty="0">
                <a:solidFill>
                  <a:schemeClr val="tx1"/>
                </a:solidFill>
                <a:latin typeface="Courier New" panose="02070309020205020404" pitchFamily="49" charset="0"/>
                <a:cs typeface="Courier New" panose="02070309020205020404" pitchFamily="49" charset="0"/>
              </a:rPr>
              <a:t>    return d * </a:t>
            </a:r>
            <a:r>
              <a:rPr lang="en-US" sz="900" b="1" dirty="0" err="1">
                <a:solidFill>
                  <a:schemeClr val="tx1"/>
                </a:solidFill>
                <a:latin typeface="Courier New" panose="02070309020205020404" pitchFamily="49" charset="0"/>
                <a:cs typeface="Courier New" panose="02070309020205020404" pitchFamily="49" charset="0"/>
              </a:rPr>
              <a:t>vis</a:t>
            </a:r>
            <a:r>
              <a:rPr lang="en-US" sz="900" b="1" dirty="0">
                <a:solidFill>
                  <a:schemeClr val="tx1"/>
                </a:solidFill>
                <a:latin typeface="Courier New" panose="02070309020205020404" pitchFamily="49" charset="0"/>
                <a:cs typeface="Courier New" panose="02070309020205020404" pitchFamily="49" charset="0"/>
              </a:rPr>
              <a:t>;</a:t>
            </a:r>
          </a:p>
          <a:p>
            <a:pPr marL="0" indent="0">
              <a:buNone/>
            </a:pPr>
            <a:r>
              <a:rPr lang="en-US" sz="900" b="1" dirty="0">
                <a:solidFill>
                  <a:schemeClr val="tx1"/>
                </a:solidFill>
                <a:latin typeface="Courier New" panose="02070309020205020404" pitchFamily="49" charset="0"/>
                <a:cs typeface="Courier New" panose="02070309020205020404" pitchFamily="49" charset="0"/>
              </a:rPr>
              <a:t>}</a:t>
            </a:r>
          </a:p>
        </p:txBody>
      </p:sp>
      <p:sp>
        <p:nvSpPr>
          <p:cNvPr id="6" name="Title 5"/>
          <p:cNvSpPr>
            <a:spLocks noGrp="1"/>
          </p:cNvSpPr>
          <p:nvPr>
            <p:ph type="title"/>
          </p:nvPr>
        </p:nvSpPr>
        <p:spPr/>
        <p:txBody>
          <a:bodyPr/>
          <a:lstStyle/>
          <a:p>
            <a:endParaRPr lang="en-US" dirty="0"/>
          </a:p>
        </p:txBody>
      </p:sp>
    </p:spTree>
    <p:extLst>
      <p:ext uri="{BB962C8B-B14F-4D97-AF65-F5344CB8AC3E}">
        <p14:creationId xmlns:p14="http://schemas.microsoft.com/office/powerpoint/2010/main" val="263449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Shading Model</a:t>
            </a:r>
            <a:endParaRPr lang="en-US" dirty="0"/>
          </a:p>
        </p:txBody>
      </p:sp>
      <p:sp>
        <p:nvSpPr>
          <p:cNvPr id="3" name="Content Placeholder 2"/>
          <p:cNvSpPr>
            <a:spLocks noGrp="1"/>
          </p:cNvSpPr>
          <p:nvPr>
            <p:ph idx="1"/>
          </p:nvPr>
        </p:nvSpPr>
        <p:spPr/>
        <p:txBody>
          <a:bodyPr/>
          <a:lstStyle/>
          <a:p>
            <a:r>
              <a:rPr lang="en-US" dirty="0" smtClean="0"/>
              <a:t>Other BRDFs available</a:t>
            </a:r>
          </a:p>
          <a:p>
            <a:pPr lvl="1"/>
            <a:r>
              <a:rPr lang="en-US" dirty="0" smtClean="0"/>
              <a:t>Beckmann (also taken from Walter et al.)</a:t>
            </a:r>
          </a:p>
          <a:p>
            <a:pPr lvl="1"/>
            <a:r>
              <a:rPr lang="en-US" dirty="0" smtClean="0"/>
              <a:t>Anisotropic GGX</a:t>
            </a:r>
          </a:p>
          <a:p>
            <a:pPr lvl="1"/>
            <a:r>
              <a:rPr lang="en-US" dirty="0" smtClean="0"/>
              <a:t>Hair (</a:t>
            </a:r>
            <a:r>
              <a:rPr lang="en-US" dirty="0" err="1" smtClean="0"/>
              <a:t>Kajiya</a:t>
            </a:r>
            <a:r>
              <a:rPr lang="en-US" dirty="0" smtClean="0"/>
              <a:t>-Kay)</a:t>
            </a:r>
          </a:p>
          <a:p>
            <a:pPr lvl="1"/>
            <a:r>
              <a:rPr lang="en-US" dirty="0" smtClean="0"/>
              <a:t>Skin (pre-integrated diffuse)</a:t>
            </a:r>
          </a:p>
          <a:p>
            <a:pPr lvl="1"/>
            <a:r>
              <a:rPr lang="en-US" dirty="0" smtClean="0"/>
              <a:t>Cloth</a:t>
            </a:r>
            <a:endParaRPr lang="en-US" dirty="0"/>
          </a:p>
        </p:txBody>
      </p:sp>
    </p:spTree>
    <p:extLst>
      <p:ext uri="{BB962C8B-B14F-4D97-AF65-F5344CB8AC3E}">
        <p14:creationId xmlns:p14="http://schemas.microsoft.com/office/powerpoint/2010/main" val="329223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0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Our Project</a:t>
            </a:r>
            <a:endParaRPr lang="en-US" dirty="0"/>
          </a:p>
        </p:txBody>
      </p:sp>
      <p:sp>
        <p:nvSpPr>
          <p:cNvPr id="5" name="Content Placeholder 4"/>
          <p:cNvSpPr>
            <a:spLocks noGrp="1"/>
          </p:cNvSpPr>
          <p:nvPr>
            <p:ph idx="1"/>
          </p:nvPr>
        </p:nvSpPr>
        <p:spPr/>
        <p:txBody>
          <a:bodyPr/>
          <a:lstStyle/>
          <a:p>
            <a:r>
              <a:rPr lang="en-US" dirty="0" smtClean="0">
                <a:solidFill>
                  <a:schemeClr val="bg1">
                    <a:lumMod val="65000"/>
                  </a:schemeClr>
                </a:solidFill>
              </a:rPr>
              <a:t>Brand-new IP</a:t>
            </a:r>
          </a:p>
          <a:p>
            <a:r>
              <a:rPr lang="en-US" dirty="0" smtClean="0">
                <a:solidFill>
                  <a:schemeClr val="bg1">
                    <a:lumMod val="65000"/>
                  </a:schemeClr>
                </a:solidFill>
              </a:rPr>
              <a:t>Alternate history </a:t>
            </a:r>
            <a:br>
              <a:rPr lang="en-US" dirty="0" smtClean="0">
                <a:solidFill>
                  <a:schemeClr val="bg1">
                    <a:lumMod val="65000"/>
                  </a:schemeClr>
                </a:solidFill>
              </a:rPr>
            </a:br>
            <a:r>
              <a:rPr lang="en-US" dirty="0" smtClean="0">
                <a:solidFill>
                  <a:schemeClr val="bg1">
                    <a:lumMod val="65000"/>
                  </a:schemeClr>
                </a:solidFill>
              </a:rPr>
              <a:t>19</a:t>
            </a:r>
            <a:r>
              <a:rPr lang="en-US" baseline="30000" dirty="0" smtClean="0">
                <a:solidFill>
                  <a:schemeClr val="bg1">
                    <a:lumMod val="65000"/>
                  </a:schemeClr>
                </a:solidFill>
              </a:rPr>
              <a:t>th</a:t>
            </a:r>
            <a:r>
              <a:rPr lang="en-US" dirty="0" smtClean="0">
                <a:solidFill>
                  <a:schemeClr val="bg1">
                    <a:lumMod val="65000"/>
                  </a:schemeClr>
                </a:solidFill>
              </a:rPr>
              <a:t>-century London</a:t>
            </a:r>
          </a:p>
          <a:p>
            <a:r>
              <a:rPr lang="en-US" dirty="0" smtClean="0"/>
              <a:t>PS4 Exclusive</a:t>
            </a:r>
          </a:p>
          <a:p>
            <a:r>
              <a:rPr lang="en-US" dirty="0" smtClean="0">
                <a:solidFill>
                  <a:schemeClr val="bg1">
                    <a:lumMod val="65000"/>
                  </a:schemeClr>
                </a:solidFill>
              </a:rPr>
              <a:t>~100 developers</a:t>
            </a:r>
          </a:p>
          <a:p>
            <a:endParaRPr lang="en-US" dirty="0" smtClean="0">
              <a:solidFill>
                <a:schemeClr val="bg1">
                  <a:lumMod val="65000"/>
                </a:schemeClr>
              </a:solidFill>
            </a:endParaRPr>
          </a:p>
          <a:p>
            <a:endParaRPr lang="en-US" dirty="0" smtClean="0">
              <a:solidFill>
                <a:schemeClr val="bg1">
                  <a:lumMod val="6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707" y="1200150"/>
            <a:ext cx="4497493" cy="2529840"/>
          </a:xfrm>
          <a:prstGeom prst="rect">
            <a:avLst/>
          </a:prstGeom>
        </p:spPr>
      </p:pic>
    </p:spTree>
    <p:extLst>
      <p:ext uri="{BB962C8B-B14F-4D97-AF65-F5344CB8AC3E}">
        <p14:creationId xmlns:p14="http://schemas.microsoft.com/office/powerpoint/2010/main" val="91677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	</a:t>
            </a:r>
            <a:endParaRPr lang="en-US" dirty="0"/>
          </a:p>
        </p:txBody>
      </p:sp>
      <p:sp>
        <p:nvSpPr>
          <p:cNvPr id="3" name="Content Placeholder 2"/>
          <p:cNvSpPr>
            <a:spLocks noGrp="1"/>
          </p:cNvSpPr>
          <p:nvPr>
            <p:ph idx="1"/>
          </p:nvPr>
        </p:nvSpPr>
        <p:spPr/>
        <p:txBody>
          <a:bodyPr/>
          <a:lstStyle/>
          <a:p>
            <a:r>
              <a:rPr lang="en-US" dirty="0" smtClean="0"/>
              <a:t>Our most expensive </a:t>
            </a:r>
            <a:r>
              <a:rPr lang="en-US" dirty="0" err="1" smtClean="0"/>
              <a:t>shader</a:t>
            </a:r>
            <a:r>
              <a:rPr lang="en-US" dirty="0" smtClean="0"/>
              <a:t>!</a:t>
            </a:r>
          </a:p>
          <a:p>
            <a:pPr lvl="1"/>
            <a:r>
              <a:rPr lang="en-US" dirty="0" smtClean="0"/>
              <a:t>Texture lookup per light based on N dot L</a:t>
            </a:r>
          </a:p>
          <a:p>
            <a:pPr lvl="1"/>
            <a:r>
              <a:rPr lang="en-US" dirty="0" smtClean="0"/>
              <a:t>Multiple specular lobes</a:t>
            </a:r>
          </a:p>
          <a:p>
            <a:r>
              <a:rPr lang="en-US" dirty="0" smtClean="0"/>
              <a:t>Didn’t use </a:t>
            </a:r>
            <a:r>
              <a:rPr lang="en-US" dirty="0" err="1" smtClean="0"/>
              <a:t>shader</a:t>
            </a:r>
            <a:r>
              <a:rPr lang="en-US" dirty="0" smtClean="0"/>
              <a:t> gradient-based curvature</a:t>
            </a:r>
          </a:p>
          <a:p>
            <a:pPr lvl="1"/>
            <a:r>
              <a:rPr lang="en-US" dirty="0" smtClean="0"/>
              <a:t>Too many artifacts</a:t>
            </a:r>
          </a:p>
          <a:p>
            <a:pPr lvl="1"/>
            <a:r>
              <a:rPr lang="en-US" dirty="0" smtClean="0"/>
              <a:t>Used curvature maps instead</a:t>
            </a:r>
            <a:endParaRPr lang="en-US" dirty="0"/>
          </a:p>
        </p:txBody>
      </p:sp>
    </p:spTree>
    <p:extLst>
      <p:ext uri="{BB962C8B-B14F-4D97-AF65-F5344CB8AC3E}">
        <p14:creationId xmlns:p14="http://schemas.microsoft.com/office/powerpoint/2010/main" val="262115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a:t>
            </a:r>
            <a:endParaRPr lang="en-US" dirty="0"/>
          </a:p>
        </p:txBody>
      </p:sp>
      <p:sp>
        <p:nvSpPr>
          <p:cNvPr id="3" name="Content Placeholder 2"/>
          <p:cNvSpPr>
            <a:spLocks noGrp="1"/>
          </p:cNvSpPr>
          <p:nvPr>
            <p:ph idx="1"/>
          </p:nvPr>
        </p:nvSpPr>
        <p:spPr/>
        <p:txBody>
          <a:bodyPr/>
          <a:lstStyle/>
          <a:p>
            <a:pPr marL="0" indent="0">
              <a:buNone/>
            </a:pPr>
            <a:r>
              <a:rPr lang="en-US" dirty="0" smtClean="0"/>
              <a:t>Pre-integrated skin diffuse with SH</a:t>
            </a:r>
          </a:p>
          <a:p>
            <a:endParaRPr lang="en-US" dirty="0" smtClean="0"/>
          </a:p>
        </p:txBody>
      </p:sp>
      <p:pic>
        <p:nvPicPr>
          <p:cNvPr id="5" name="Picture 4"/>
          <p:cNvPicPr>
            <a:picLocks noChangeAspect="1"/>
          </p:cNvPicPr>
          <p:nvPr/>
        </p:nvPicPr>
        <p:blipFill>
          <a:blip r:embed="rId3"/>
          <a:stretch>
            <a:fillRect/>
          </a:stretch>
        </p:blipFill>
        <p:spPr>
          <a:xfrm>
            <a:off x="2362200" y="1581150"/>
            <a:ext cx="3876675" cy="762000"/>
          </a:xfrm>
          <a:prstGeom prst="rect">
            <a:avLst/>
          </a:prstGeom>
        </p:spPr>
      </p:pic>
      <p:pic>
        <p:nvPicPr>
          <p:cNvPr id="6" name="Picture 5"/>
          <p:cNvPicPr>
            <a:picLocks noChangeAspect="1"/>
          </p:cNvPicPr>
          <p:nvPr/>
        </p:nvPicPr>
        <p:blipFill>
          <a:blip r:embed="rId4"/>
          <a:stretch>
            <a:fillRect/>
          </a:stretch>
        </p:blipFill>
        <p:spPr>
          <a:xfrm>
            <a:off x="2390774" y="2571750"/>
            <a:ext cx="3819525" cy="723900"/>
          </a:xfrm>
          <a:prstGeom prst="rect">
            <a:avLst/>
          </a:prstGeom>
        </p:spPr>
      </p:pic>
      <p:pic>
        <p:nvPicPr>
          <p:cNvPr id="7" name="Picture 6"/>
          <p:cNvPicPr>
            <a:picLocks noChangeAspect="1"/>
          </p:cNvPicPr>
          <p:nvPr/>
        </p:nvPicPr>
        <p:blipFill>
          <a:blip r:embed="rId5"/>
          <a:stretch>
            <a:fillRect/>
          </a:stretch>
        </p:blipFill>
        <p:spPr>
          <a:xfrm>
            <a:off x="2000248" y="3543300"/>
            <a:ext cx="4600575" cy="857250"/>
          </a:xfrm>
          <a:prstGeom prst="rect">
            <a:avLst/>
          </a:prstGeom>
        </p:spPr>
      </p:pic>
      <p:cxnSp>
        <p:nvCxnSpPr>
          <p:cNvPr id="19" name="Straight Arrow Connector 18"/>
          <p:cNvCxnSpPr/>
          <p:nvPr/>
        </p:nvCxnSpPr>
        <p:spPr>
          <a:xfrm>
            <a:off x="2819400" y="2190750"/>
            <a:ext cx="1905000" cy="5953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a:off x="2895600" y="3114675"/>
            <a:ext cx="2133600" cy="67627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5034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Ambient Skin (Diffuse only)</a:t>
            </a:r>
            <a:endParaRPr lang="en-US" dirty="0">
              <a:latin typeface="+mn-lt"/>
            </a:endParaRPr>
          </a:p>
        </p:txBody>
      </p:sp>
      <p:sp>
        <p:nvSpPr>
          <p:cNvPr id="5" name="Text Placeholder 4"/>
          <p:cNvSpPr>
            <a:spLocks noGrp="1"/>
          </p:cNvSpPr>
          <p:nvPr>
            <p:ph type="body" sz="half" idx="2"/>
          </p:nvPr>
        </p:nvSpPr>
        <p:spPr/>
        <p:txBody>
          <a:bodyPr/>
          <a:lstStyle/>
          <a:p>
            <a:r>
              <a:rPr lang="en-US" dirty="0" smtClean="0"/>
              <a:t>Left is using normal SH lighting convolved with cosine kernel</a:t>
            </a:r>
          </a:p>
          <a:p>
            <a:r>
              <a:rPr lang="en-US" dirty="0" smtClean="0"/>
              <a:t>Right is using SH lighting convolved with the scattering kernel</a:t>
            </a:r>
            <a:endParaRPr lang="en-US" dirty="0"/>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69" r="769"/>
          <a:stretch>
            <a:fillRect/>
          </a:stretch>
        </p:blipFill>
        <p:spPr/>
      </p:pic>
    </p:spTree>
    <p:extLst>
      <p:ext uri="{BB962C8B-B14F-4D97-AF65-F5344CB8AC3E}">
        <p14:creationId xmlns:p14="http://schemas.microsoft.com/office/powerpoint/2010/main" val="14602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 Shading</a:t>
            </a:r>
            <a:endParaRPr lang="en-US" dirty="0"/>
          </a:p>
        </p:txBody>
      </p:sp>
      <p:sp>
        <p:nvSpPr>
          <p:cNvPr id="3" name="Content Placeholder 2"/>
          <p:cNvSpPr>
            <a:spLocks noGrp="1"/>
          </p:cNvSpPr>
          <p:nvPr>
            <p:ph idx="1"/>
          </p:nvPr>
        </p:nvSpPr>
        <p:spPr/>
        <p:txBody>
          <a:bodyPr>
            <a:normAutofit lnSpcReduction="10000"/>
          </a:bodyPr>
          <a:lstStyle/>
          <a:p>
            <a:r>
              <a:rPr lang="en-US" dirty="0" smtClean="0"/>
              <a:t>Not physically-based </a:t>
            </a:r>
            <a:r>
              <a:rPr lang="en-US" dirty="0" smtClean="0">
                <a:sym typeface="Wingdings" panose="05000000000000000000" pitchFamily="2" charset="2"/>
              </a:rPr>
              <a:t></a:t>
            </a:r>
            <a:endParaRPr lang="en-US" dirty="0" smtClean="0"/>
          </a:p>
          <a:p>
            <a:r>
              <a:rPr lang="en-US" dirty="0" err="1" smtClean="0"/>
              <a:t>Kajiya</a:t>
            </a:r>
            <a:r>
              <a:rPr lang="en-US" dirty="0" smtClean="0"/>
              <a:t>-Kay</a:t>
            </a:r>
          </a:p>
          <a:p>
            <a:pPr lvl="1"/>
            <a:r>
              <a:rPr lang="en-US" dirty="0" smtClean="0"/>
              <a:t>Haven’t had time to investigate </a:t>
            </a:r>
            <a:br>
              <a:rPr lang="en-US" dirty="0" smtClean="0"/>
            </a:br>
            <a:r>
              <a:rPr lang="en-US" dirty="0" smtClean="0"/>
              <a:t>real-time </a:t>
            </a:r>
            <a:r>
              <a:rPr lang="en-US" dirty="0" err="1" smtClean="0"/>
              <a:t>Marschner</a:t>
            </a:r>
            <a:endParaRPr lang="en-US" dirty="0" smtClean="0"/>
          </a:p>
          <a:p>
            <a:r>
              <a:rPr lang="en-US" dirty="0" smtClean="0"/>
              <a:t>Tweaked Fresnel curve</a:t>
            </a:r>
          </a:p>
          <a:p>
            <a:r>
              <a:rPr lang="en-US" dirty="0" smtClean="0"/>
              <a:t>SH diffuse using tangent</a:t>
            </a:r>
            <a:br>
              <a:rPr lang="en-US" dirty="0" smtClean="0"/>
            </a:br>
            <a:r>
              <a:rPr lang="en-US" dirty="0" smtClean="0"/>
              <a:t>direction</a:t>
            </a:r>
          </a:p>
          <a:p>
            <a:pPr lvl="1"/>
            <a:r>
              <a:rPr lang="en-US" dirty="0"/>
              <a:t>Analytic Tangent Irradiance </a:t>
            </a:r>
            <a:r>
              <a:rPr lang="en-US" dirty="0" smtClean="0"/>
              <a:t/>
            </a:r>
            <a:br>
              <a:rPr lang="en-US" dirty="0" smtClean="0"/>
            </a:br>
            <a:r>
              <a:rPr lang="en-US" dirty="0" smtClean="0"/>
              <a:t>Environment </a:t>
            </a:r>
            <a:r>
              <a:rPr lang="en-US" dirty="0"/>
              <a:t>Maps for Anisotropic </a:t>
            </a:r>
            <a:r>
              <a:rPr lang="en-US" dirty="0" smtClean="0"/>
              <a:t>Surfaces[Mehta 2012]</a:t>
            </a:r>
            <a:endParaRPr lang="en-US" dirty="0"/>
          </a:p>
          <a:p>
            <a:pPr lvl="1"/>
            <a:endParaRPr lang="en-US" dirty="0" smtClean="0"/>
          </a:p>
          <a:p>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9694" y="1066800"/>
            <a:ext cx="3227106" cy="3028950"/>
          </a:xfrm>
          <a:prstGeom prst="rect">
            <a:avLst/>
          </a:prstGeom>
        </p:spPr>
      </p:pic>
    </p:spTree>
    <p:extLst>
      <p:ext uri="{BB962C8B-B14F-4D97-AF65-F5344CB8AC3E}">
        <p14:creationId xmlns:p14="http://schemas.microsoft.com/office/powerpoint/2010/main" val="426373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 Shading</a:t>
            </a:r>
            <a:endParaRPr lang="en-US" dirty="0"/>
          </a:p>
        </p:txBody>
      </p:sp>
      <p:sp>
        <p:nvSpPr>
          <p:cNvPr id="3" name="Content Placeholder 2"/>
          <p:cNvSpPr>
            <a:spLocks noGrp="1"/>
          </p:cNvSpPr>
          <p:nvPr>
            <p:ph idx="1"/>
          </p:nvPr>
        </p:nvSpPr>
        <p:spPr/>
        <p:txBody>
          <a:bodyPr/>
          <a:lstStyle/>
          <a:p>
            <a:r>
              <a:rPr lang="en-US" dirty="0"/>
              <a:t>Secondary specular lobe </a:t>
            </a:r>
          </a:p>
          <a:p>
            <a:pPr lvl="1"/>
            <a:r>
              <a:rPr lang="en-US" dirty="0"/>
              <a:t>Shifted </a:t>
            </a:r>
            <a:r>
              <a:rPr lang="en-US" dirty="0" smtClean="0"/>
              <a:t>along tangent towards tips</a:t>
            </a:r>
          </a:p>
          <a:p>
            <a:pPr lvl="1"/>
            <a:r>
              <a:rPr lang="en-US" dirty="0" smtClean="0"/>
              <a:t>Takes albedo color</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419350"/>
            <a:ext cx="1993735" cy="20383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865" y="2419350"/>
            <a:ext cx="1993735" cy="2038350"/>
          </a:xfrm>
          <a:prstGeom prst="rect">
            <a:avLst/>
          </a:prstGeom>
        </p:spPr>
      </p:pic>
      <p:sp>
        <p:nvSpPr>
          <p:cNvPr id="7" name="Right Arrow 6"/>
          <p:cNvSpPr/>
          <p:nvPr/>
        </p:nvSpPr>
        <p:spPr>
          <a:xfrm>
            <a:off x="3886200" y="3181350"/>
            <a:ext cx="914400"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28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 Shading</a:t>
            </a:r>
            <a:endParaRPr lang="en-US" dirty="0"/>
          </a:p>
        </p:txBody>
      </p:sp>
      <p:sp>
        <p:nvSpPr>
          <p:cNvPr id="3" name="Content Placeholder 2"/>
          <p:cNvSpPr>
            <a:spLocks noGrp="1"/>
          </p:cNvSpPr>
          <p:nvPr>
            <p:ph idx="1"/>
          </p:nvPr>
        </p:nvSpPr>
        <p:spPr/>
        <p:txBody>
          <a:bodyPr/>
          <a:lstStyle/>
          <a:p>
            <a:r>
              <a:rPr lang="en-US" dirty="0"/>
              <a:t>Shift maps to break up </a:t>
            </a:r>
            <a:r>
              <a:rPr lang="en-US" dirty="0" smtClean="0"/>
              <a:t>highlights</a:t>
            </a:r>
          </a:p>
          <a:p>
            <a:pPr lvl="1"/>
            <a:r>
              <a:rPr lang="en-US" dirty="0" smtClean="0"/>
              <a:t>Additional shift along tangent direction</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950" y="2190750"/>
            <a:ext cx="2052650" cy="2133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190750"/>
            <a:ext cx="2052651" cy="2133600"/>
          </a:xfrm>
          <a:prstGeom prst="rect">
            <a:avLst/>
          </a:prstGeom>
        </p:spPr>
      </p:pic>
      <p:sp>
        <p:nvSpPr>
          <p:cNvPr id="6" name="Right Arrow 5"/>
          <p:cNvSpPr/>
          <p:nvPr/>
        </p:nvSpPr>
        <p:spPr>
          <a:xfrm>
            <a:off x="3886200" y="3028950"/>
            <a:ext cx="914400"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1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 Shading</a:t>
            </a:r>
            <a:endParaRPr lang="en-US" dirty="0"/>
          </a:p>
        </p:txBody>
      </p:sp>
      <p:sp>
        <p:nvSpPr>
          <p:cNvPr id="3" name="Content Placeholder 2"/>
          <p:cNvSpPr>
            <a:spLocks noGrp="1"/>
          </p:cNvSpPr>
          <p:nvPr>
            <p:ph idx="1"/>
          </p:nvPr>
        </p:nvSpPr>
        <p:spPr/>
        <p:txBody>
          <a:bodyPr/>
          <a:lstStyle/>
          <a:p>
            <a:r>
              <a:rPr lang="en-US" dirty="0"/>
              <a:t>Flow maps </a:t>
            </a:r>
            <a:r>
              <a:rPr lang="en-US" dirty="0" smtClean="0"/>
              <a:t>to define tangent </a:t>
            </a:r>
            <a:r>
              <a:rPr lang="en-US" dirty="0"/>
              <a:t>direction</a:t>
            </a:r>
          </a:p>
          <a:p>
            <a:pPr lvl="1"/>
            <a:r>
              <a:rPr lang="en-US" dirty="0"/>
              <a:t>Authored in Mari</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581150"/>
            <a:ext cx="2819400" cy="2819400"/>
          </a:xfrm>
          <a:prstGeom prst="rect">
            <a:avLst/>
          </a:prstGeom>
        </p:spPr>
      </p:pic>
    </p:spTree>
    <p:extLst>
      <p:ext uri="{BB962C8B-B14F-4D97-AF65-F5344CB8AC3E}">
        <p14:creationId xmlns:p14="http://schemas.microsoft.com/office/powerpoint/2010/main" val="207521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9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Cloth Shading</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63270" y="1439890"/>
            <a:ext cx="2851930" cy="1905000"/>
          </a:xfrm>
        </p:spPr>
      </p:pic>
      <p:sp>
        <p:nvSpPr>
          <p:cNvPr id="6" name="Text Placeholder 5"/>
          <p:cNvSpPr>
            <a:spLocks noGrp="1"/>
          </p:cNvSpPr>
          <p:nvPr>
            <p:ph type="body" sz="half" idx="2"/>
          </p:nvPr>
        </p:nvSpPr>
        <p:spPr>
          <a:xfrm>
            <a:off x="457201" y="1076325"/>
            <a:ext cx="3581399" cy="3518298"/>
          </a:xfrm>
        </p:spPr>
        <p:txBody>
          <a:bodyPr>
            <a:normAutofit/>
          </a:bodyPr>
          <a:lstStyle/>
          <a:p>
            <a:r>
              <a:rPr lang="en-US" sz="1600" dirty="0" smtClean="0"/>
              <a:t>Observations from photo reference:</a:t>
            </a:r>
          </a:p>
          <a:p>
            <a:pPr marL="285750" indent="-285750">
              <a:buFont typeface="Arial" pitchFamily="34" charset="0"/>
              <a:buChar char="•"/>
            </a:pPr>
            <a:r>
              <a:rPr lang="en-US" sz="1600" dirty="0" smtClean="0"/>
              <a:t>Soft specular lobe with large smooth falloffs</a:t>
            </a:r>
          </a:p>
          <a:p>
            <a:pPr marL="285750" indent="-285750">
              <a:buFont typeface="Arial" pitchFamily="34" charset="0"/>
              <a:buChar char="•"/>
            </a:pPr>
            <a:r>
              <a:rPr lang="en-US" sz="1600" dirty="0" smtClean="0"/>
              <a:t>Fuzz on the rim from asperity scattering</a:t>
            </a:r>
          </a:p>
          <a:p>
            <a:pPr marL="285750" indent="-285750">
              <a:buFont typeface="Arial" pitchFamily="34" charset="0"/>
              <a:buChar char="•"/>
            </a:pPr>
            <a:r>
              <a:rPr lang="en-US" sz="1600" dirty="0" smtClean="0"/>
              <a:t>Low specular contribution at front facing angles</a:t>
            </a:r>
          </a:p>
          <a:p>
            <a:pPr marL="285750" indent="-285750">
              <a:buFont typeface="Arial" pitchFamily="34" charset="0"/>
              <a:buChar char="•"/>
            </a:pPr>
            <a:r>
              <a:rPr lang="en-US" sz="1600" dirty="0" smtClean="0"/>
              <a:t>Some fabrics have two toned specular colors</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428750"/>
            <a:ext cx="1371600" cy="191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68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Cloth Shading</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5050" y="1604483"/>
            <a:ext cx="5111750" cy="1590046"/>
          </a:xfrm>
        </p:spPr>
      </p:pic>
      <p:sp>
        <p:nvSpPr>
          <p:cNvPr id="5" name="Text Placeholder 4"/>
          <p:cNvSpPr>
            <a:spLocks noGrp="1"/>
          </p:cNvSpPr>
          <p:nvPr>
            <p:ph type="body" sz="half" idx="2"/>
          </p:nvPr>
        </p:nvSpPr>
        <p:spPr>
          <a:xfrm>
            <a:off x="457201" y="1504950"/>
            <a:ext cx="3008313" cy="3518298"/>
          </a:xfrm>
        </p:spPr>
        <p:txBody>
          <a:bodyPr>
            <a:normAutofit/>
          </a:bodyPr>
          <a:lstStyle/>
          <a:p>
            <a:pPr marL="285750" indent="-285750">
              <a:buFont typeface="Arial" pitchFamily="34" charset="0"/>
              <a:buChar char="•"/>
            </a:pPr>
            <a:r>
              <a:rPr lang="en-US" sz="1600" dirty="0" smtClean="0"/>
              <a:t>Inverted Gaussian for asperity scattering</a:t>
            </a:r>
          </a:p>
          <a:p>
            <a:pPr marL="285750" indent="-285750">
              <a:buFont typeface="Arial" pitchFamily="34" charset="0"/>
              <a:buChar char="•"/>
            </a:pPr>
            <a:r>
              <a:rPr lang="en-US" sz="1600" dirty="0" smtClean="0"/>
              <a:t>Translation from origin to give more specular at front facing angles</a:t>
            </a:r>
          </a:p>
          <a:p>
            <a:pPr marL="285750" indent="-285750">
              <a:buFont typeface="Arial" pitchFamily="34" charset="0"/>
              <a:buChar char="•"/>
            </a:pPr>
            <a:r>
              <a:rPr lang="en-US" sz="1600" dirty="0" smtClean="0"/>
              <a:t>No geometry term</a:t>
            </a:r>
            <a:endParaRPr lang="en-US" sz="1600" dirty="0"/>
          </a:p>
        </p:txBody>
      </p:sp>
      <p:sp>
        <p:nvSpPr>
          <p:cNvPr id="3" name="Rectangle 2"/>
          <p:cNvSpPr/>
          <p:nvPr/>
        </p:nvSpPr>
        <p:spPr>
          <a:xfrm>
            <a:off x="7239000" y="1604483"/>
            <a:ext cx="685800" cy="1424467"/>
          </a:xfrm>
          <a:prstGeom prst="rect">
            <a:avLst/>
          </a:prstGeom>
          <a:noFill/>
          <a:ln w="127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p:cNvSpPr/>
          <p:nvPr/>
        </p:nvSpPr>
        <p:spPr>
          <a:xfrm>
            <a:off x="7948612" y="1604483"/>
            <a:ext cx="661988" cy="1424467"/>
          </a:xfrm>
          <a:prstGeom prst="rect">
            <a:avLst/>
          </a:prstGeom>
          <a:noFill/>
          <a:ln w="127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7529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Our Project</a:t>
            </a:r>
            <a:endParaRPr lang="en-US" dirty="0"/>
          </a:p>
        </p:txBody>
      </p:sp>
      <p:sp>
        <p:nvSpPr>
          <p:cNvPr id="3" name="Content Placeholder 2"/>
          <p:cNvSpPr>
            <a:spLocks noGrp="1"/>
          </p:cNvSpPr>
          <p:nvPr>
            <p:ph idx="1"/>
          </p:nvPr>
        </p:nvSpPr>
        <p:spPr>
          <a:xfrm>
            <a:off x="457200" y="1352550"/>
            <a:ext cx="8229600" cy="3952875"/>
          </a:xfrm>
        </p:spPr>
        <p:txBody>
          <a:bodyPr/>
          <a:lstStyle/>
          <a:p>
            <a:r>
              <a:rPr lang="en-US" sz="2800" dirty="0" smtClean="0"/>
              <a:t>Work began in early 2011</a:t>
            </a:r>
          </a:p>
          <a:p>
            <a:r>
              <a:rPr lang="en-US" sz="2800" dirty="0" smtClean="0"/>
              <a:t>Originally just 2 graphics </a:t>
            </a:r>
            <a:br>
              <a:rPr lang="en-US" sz="2800" dirty="0" smtClean="0"/>
            </a:br>
            <a:r>
              <a:rPr lang="en-US" sz="2800" dirty="0" smtClean="0"/>
              <a:t>programmers</a:t>
            </a:r>
          </a:p>
          <a:p>
            <a:pPr lvl="1"/>
            <a:r>
              <a:rPr lang="en-US" sz="2400" dirty="0" smtClean="0"/>
              <a:t>Now we have 5!</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9" y="1200150"/>
            <a:ext cx="3934047" cy="2819400"/>
          </a:xfrm>
          <a:prstGeom prst="rect">
            <a:avLst/>
          </a:prstGeom>
        </p:spPr>
      </p:pic>
    </p:spTree>
    <p:extLst>
      <p:ext uri="{BB962C8B-B14F-4D97-AF65-F5344CB8AC3E}">
        <p14:creationId xmlns:p14="http://schemas.microsoft.com/office/powerpoint/2010/main" val="31067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Specular Aliasing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57350"/>
            <a:ext cx="1905000" cy="1905000"/>
          </a:xfrm>
        </p:spPr>
      </p:pic>
      <p:pic>
        <p:nvPicPr>
          <p:cNvPr id="5" name="Picture 4"/>
          <p:cNvPicPr>
            <a:picLocks noChangeAspect="1"/>
          </p:cNvPicPr>
          <p:nvPr/>
        </p:nvPicPr>
        <p:blipFill>
          <a:blip r:embed="rId4" cstate="print"/>
          <a:stretch>
            <a:fillRect/>
          </a:stretch>
        </p:blipFill>
        <p:spPr>
          <a:xfrm>
            <a:off x="3200400" y="2343150"/>
            <a:ext cx="2467554" cy="533400"/>
          </a:xfrm>
          <a:prstGeom prst="rect">
            <a:avLst/>
          </a:prstGeom>
        </p:spPr>
      </p:pic>
      <p:pic>
        <p:nvPicPr>
          <p:cNvPr id="6" name="Picture 5"/>
          <p:cNvPicPr>
            <a:picLocks noChangeAspect="1"/>
          </p:cNvPicPr>
          <p:nvPr/>
        </p:nvPicPr>
        <p:blipFill>
          <a:blip r:embed="rId5" cstate="print"/>
          <a:stretch>
            <a:fillRect/>
          </a:stretch>
        </p:blipFill>
        <p:spPr>
          <a:xfrm>
            <a:off x="6400800" y="1468647"/>
            <a:ext cx="2222500" cy="2133600"/>
          </a:xfrm>
          <a:prstGeom prst="rect">
            <a:avLst/>
          </a:prstGeom>
        </p:spPr>
      </p:pic>
      <p:sp>
        <p:nvSpPr>
          <p:cNvPr id="7" name="TextBox 6"/>
          <p:cNvSpPr txBox="1"/>
          <p:nvPr/>
        </p:nvSpPr>
        <p:spPr>
          <a:xfrm>
            <a:off x="5791200" y="2194351"/>
            <a:ext cx="381000" cy="830997"/>
          </a:xfrm>
          <a:prstGeom prst="rect">
            <a:avLst/>
          </a:prstGeom>
          <a:noFill/>
        </p:spPr>
        <p:txBody>
          <a:bodyPr wrap="square" rtlCol="0">
            <a:spAutoFit/>
          </a:bodyPr>
          <a:lstStyle/>
          <a:p>
            <a:r>
              <a:rPr lang="en-US" sz="4800" dirty="0" smtClean="0">
                <a:solidFill>
                  <a:schemeClr val="bg1">
                    <a:lumMod val="95000"/>
                  </a:schemeClr>
                </a:solidFill>
              </a:rPr>
              <a:t>=</a:t>
            </a:r>
            <a:endParaRPr lang="en-US" sz="4800" dirty="0">
              <a:solidFill>
                <a:schemeClr val="bg1">
                  <a:lumMod val="95000"/>
                </a:schemeClr>
              </a:solidFill>
            </a:endParaRPr>
          </a:p>
        </p:txBody>
      </p:sp>
      <p:sp>
        <p:nvSpPr>
          <p:cNvPr id="9" name="TextBox 8"/>
          <p:cNvSpPr txBox="1"/>
          <p:nvPr/>
        </p:nvSpPr>
        <p:spPr>
          <a:xfrm>
            <a:off x="2590800" y="2194350"/>
            <a:ext cx="381000" cy="830997"/>
          </a:xfrm>
          <a:prstGeom prst="rect">
            <a:avLst/>
          </a:prstGeom>
          <a:noFill/>
        </p:spPr>
        <p:txBody>
          <a:bodyPr wrap="square" rtlCol="0">
            <a:spAutoFit/>
          </a:bodyPr>
          <a:lstStyle/>
          <a:p>
            <a:r>
              <a:rPr lang="en-US" sz="4800" dirty="0" smtClean="0">
                <a:solidFill>
                  <a:schemeClr val="bg1">
                    <a:lumMod val="95000"/>
                  </a:schemeClr>
                </a:solidFill>
              </a:rPr>
              <a:t>+</a:t>
            </a:r>
            <a:endParaRPr lang="en-US" sz="4800" dirty="0">
              <a:solidFill>
                <a:schemeClr val="bg1">
                  <a:lumMod val="95000"/>
                </a:schemeClr>
              </a:solidFill>
            </a:endParaRPr>
          </a:p>
        </p:txBody>
      </p:sp>
    </p:spTree>
    <p:extLst>
      <p:ext uri="{BB962C8B-B14F-4D97-AF65-F5344CB8AC3E}">
        <p14:creationId xmlns:p14="http://schemas.microsoft.com/office/powerpoint/2010/main" val="4053804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Specular Aliasing</a:t>
            </a:r>
            <a:endParaRPr lang="en-US" dirty="0"/>
          </a:p>
        </p:txBody>
      </p:sp>
      <p:sp>
        <p:nvSpPr>
          <p:cNvPr id="3" name="Content Placeholder 2"/>
          <p:cNvSpPr>
            <a:spLocks noGrp="1"/>
          </p:cNvSpPr>
          <p:nvPr>
            <p:ph idx="1"/>
          </p:nvPr>
        </p:nvSpPr>
        <p:spPr/>
        <p:txBody>
          <a:bodyPr/>
          <a:lstStyle/>
          <a:p>
            <a:r>
              <a:rPr lang="en-US" dirty="0" smtClean="0"/>
              <a:t>Modify roughness maps to reduce aliasing</a:t>
            </a:r>
          </a:p>
          <a:p>
            <a:r>
              <a:rPr lang="en-US" dirty="0" smtClean="0"/>
              <a:t>Using technique based on “Frequency Domain Normal Map Filtering” by Han et al.</a:t>
            </a:r>
            <a:endParaRPr lang="en-US" dirty="0"/>
          </a:p>
        </p:txBody>
      </p:sp>
      <p:pic>
        <p:nvPicPr>
          <p:cNvPr id="9" name="Picture 8"/>
          <p:cNvPicPr>
            <a:picLocks noChangeAspect="1"/>
          </p:cNvPicPr>
          <p:nvPr/>
        </p:nvPicPr>
        <p:blipFill>
          <a:blip r:embed="rId3" cstate="print"/>
          <a:stretch>
            <a:fillRect/>
          </a:stretch>
        </p:blipFill>
        <p:spPr>
          <a:xfrm>
            <a:off x="2057400" y="2744180"/>
            <a:ext cx="2971800" cy="677350"/>
          </a:xfrm>
          <a:prstGeom prst="rect">
            <a:avLst/>
          </a:prstGeom>
        </p:spPr>
      </p:pic>
      <p:pic>
        <p:nvPicPr>
          <p:cNvPr id="11" name="Picture 10"/>
          <p:cNvPicPr>
            <a:picLocks noChangeAspect="1"/>
          </p:cNvPicPr>
          <p:nvPr/>
        </p:nvPicPr>
        <p:blipFill>
          <a:blip r:embed="rId4" cstate="print"/>
          <a:stretch>
            <a:fillRect/>
          </a:stretch>
        </p:blipFill>
        <p:spPr>
          <a:xfrm>
            <a:off x="2057400" y="3714750"/>
            <a:ext cx="2514600" cy="929309"/>
          </a:xfrm>
          <a:prstGeom prst="rect">
            <a:avLst/>
          </a:prstGeom>
        </p:spPr>
      </p:pic>
      <p:sp>
        <p:nvSpPr>
          <p:cNvPr id="17" name="Curved Right Arrow 16"/>
          <p:cNvSpPr/>
          <p:nvPr/>
        </p:nvSpPr>
        <p:spPr>
          <a:xfrm>
            <a:off x="1066800" y="3028950"/>
            <a:ext cx="838200" cy="1295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1747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Specular</a:t>
            </a:r>
            <a:r>
              <a:rPr lang="en-US" dirty="0" smtClean="0"/>
              <a:t> Aliasing</a:t>
            </a:r>
            <a:endParaRPr lang="en-US" dirty="0"/>
          </a:p>
        </p:txBody>
      </p:sp>
      <p:sp>
        <p:nvSpPr>
          <p:cNvPr id="3" name="Content Placeholder 2"/>
          <p:cNvSpPr>
            <a:spLocks noGrp="1"/>
          </p:cNvSpPr>
          <p:nvPr>
            <p:ph idx="1"/>
          </p:nvPr>
        </p:nvSpPr>
        <p:spPr/>
        <p:txBody>
          <a:bodyPr>
            <a:normAutofit/>
          </a:bodyPr>
          <a:lstStyle/>
          <a:p>
            <a:r>
              <a:rPr lang="en-US" sz="2400" dirty="0" smtClean="0"/>
              <a:t>Represent NDF as spherical Gaussian (</a:t>
            </a:r>
            <a:r>
              <a:rPr lang="en-US" sz="2400" dirty="0" err="1" smtClean="0"/>
              <a:t>vMF</a:t>
            </a:r>
            <a:r>
              <a:rPr lang="en-US" sz="2400" dirty="0" smtClean="0"/>
              <a:t> distribution)</a:t>
            </a:r>
          </a:p>
          <a:p>
            <a:r>
              <a:rPr lang="en-US" sz="2400" dirty="0" smtClean="0"/>
              <a:t>Approximate BRDF in SH as a Gaussian</a:t>
            </a:r>
          </a:p>
          <a:p>
            <a:r>
              <a:rPr lang="en-US" sz="2400" dirty="0" smtClean="0"/>
              <a:t>Convolution of two Gaussians is a new Gaussian</a:t>
            </a:r>
          </a:p>
          <a:p>
            <a:r>
              <a:rPr lang="en-US" sz="2400" dirty="0" smtClean="0"/>
              <a:t>Use relationship to compute new roughness</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2362200" y="3257550"/>
            <a:ext cx="2781300" cy="609600"/>
          </a:xfrm>
          <a:prstGeom prst="rect">
            <a:avLst/>
          </a:prstGeom>
          <a:noFill/>
          <a:ln w="9525">
            <a:noFill/>
            <a:miter lim="800000"/>
            <a:headEnd/>
            <a:tailEnd/>
          </a:ln>
        </p:spPr>
      </p:pic>
      <p:sp>
        <p:nvSpPr>
          <p:cNvPr id="6" name="TextBox 5"/>
          <p:cNvSpPr txBox="1"/>
          <p:nvPr/>
        </p:nvSpPr>
        <p:spPr>
          <a:xfrm>
            <a:off x="2971800" y="2724150"/>
            <a:ext cx="639919" cy="338554"/>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BRDF</a:t>
            </a:r>
            <a:endParaRPr lang="en-US"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3962400" y="2724150"/>
            <a:ext cx="538930" cy="338554"/>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NDF</a:t>
            </a:r>
            <a:endParaRPr lang="en-US" b="1" dirty="0">
              <a:solidFill>
                <a:srgbClr val="FF0000"/>
              </a:solidFill>
              <a:effectLst>
                <a:outerShdw blurRad="38100" dist="38100" dir="2700000" algn="tl">
                  <a:srgbClr val="000000">
                    <a:alpha val="43137"/>
                  </a:srgbClr>
                </a:outerShdw>
              </a:effectLst>
            </a:endParaRPr>
          </a:p>
        </p:txBody>
      </p:sp>
      <p:cxnSp>
        <p:nvCxnSpPr>
          <p:cNvPr id="9" name="Straight Arrow Connector 8"/>
          <p:cNvCxnSpPr>
            <a:stCxn id="6" idx="2"/>
          </p:cNvCxnSpPr>
          <p:nvPr/>
        </p:nvCxnSpPr>
        <p:spPr>
          <a:xfrm>
            <a:off x="3291760" y="3062704"/>
            <a:ext cx="137240" cy="3472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H="1">
            <a:off x="4028249" y="3028950"/>
            <a:ext cx="86551" cy="3472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685800" y="4171950"/>
            <a:ext cx="1537793" cy="338554"/>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New Roughness</a:t>
            </a:r>
            <a:endParaRPr lang="en-US" b="1" dirty="0">
              <a:solidFill>
                <a:srgbClr val="FF0000"/>
              </a:solidFill>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4" cstate="print"/>
          <a:srcRect/>
          <a:stretch>
            <a:fillRect/>
          </a:stretch>
        </p:blipFill>
        <p:spPr bwMode="auto">
          <a:xfrm>
            <a:off x="2495550" y="4162425"/>
            <a:ext cx="2228850" cy="466725"/>
          </a:xfrm>
          <a:prstGeom prst="rect">
            <a:avLst/>
          </a:prstGeom>
          <a:noFill/>
          <a:ln w="9525">
            <a:noFill/>
            <a:miter lim="800000"/>
            <a:headEnd/>
            <a:tailEnd/>
          </a:ln>
        </p:spPr>
      </p:pic>
      <p:cxnSp>
        <p:nvCxnSpPr>
          <p:cNvPr id="13" name="Straight Arrow Connector 12"/>
          <p:cNvCxnSpPr/>
          <p:nvPr/>
        </p:nvCxnSpPr>
        <p:spPr>
          <a:xfrm>
            <a:off x="2209800" y="4358104"/>
            <a:ext cx="457200" cy="91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 y="209550"/>
            <a:ext cx="8153400" cy="426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052" name="Picture 4"/>
          <p:cNvPicPr>
            <a:picLocks noChangeAspect="1" noChangeArrowheads="1"/>
          </p:cNvPicPr>
          <p:nvPr/>
        </p:nvPicPr>
        <p:blipFill>
          <a:blip r:embed="rId3" cstate="print"/>
          <a:srcRect/>
          <a:stretch>
            <a:fillRect/>
          </a:stretch>
        </p:blipFill>
        <p:spPr bwMode="auto">
          <a:xfrm>
            <a:off x="838200" y="361950"/>
            <a:ext cx="2381250" cy="3571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3" name="Picture 5"/>
          <p:cNvPicPr>
            <a:picLocks noChangeAspect="1" noChangeArrowheads="1"/>
          </p:cNvPicPr>
          <p:nvPr/>
        </p:nvPicPr>
        <p:blipFill>
          <a:blip r:embed="rId4" cstate="print"/>
          <a:srcRect/>
          <a:stretch>
            <a:fillRect/>
          </a:stretch>
        </p:blipFill>
        <p:spPr bwMode="auto">
          <a:xfrm>
            <a:off x="3505200" y="361950"/>
            <a:ext cx="2381250" cy="3571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4" name="Picture 6"/>
          <p:cNvPicPr>
            <a:picLocks noChangeAspect="1" noChangeArrowheads="1"/>
          </p:cNvPicPr>
          <p:nvPr/>
        </p:nvPicPr>
        <p:blipFill>
          <a:blip r:embed="rId5" cstate="print"/>
          <a:srcRect/>
          <a:stretch>
            <a:fillRect/>
          </a:stretch>
        </p:blipFill>
        <p:spPr bwMode="auto">
          <a:xfrm>
            <a:off x="6153150" y="361950"/>
            <a:ext cx="2381250" cy="3571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371600" y="4019550"/>
            <a:ext cx="9906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No AA</a:t>
            </a:r>
            <a:endParaRPr lang="en-US" sz="2400" dirty="0">
              <a:effectLst>
                <a:outerShdw blurRad="38100" dist="38100" dir="2700000" algn="tl">
                  <a:srgbClr val="000000">
                    <a:alpha val="43137"/>
                  </a:srgbClr>
                </a:outerShdw>
              </a:effectLst>
            </a:endParaRPr>
          </a:p>
        </p:txBody>
      </p:sp>
      <p:sp>
        <p:nvSpPr>
          <p:cNvPr id="11" name="TextBox 10"/>
          <p:cNvSpPr txBox="1"/>
          <p:nvPr/>
        </p:nvSpPr>
        <p:spPr>
          <a:xfrm>
            <a:off x="4191000" y="4019550"/>
            <a:ext cx="9906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Ours</a:t>
            </a:r>
            <a:endParaRPr lang="en-US" sz="2400" dirty="0">
              <a:effectLst>
                <a:outerShdw blurRad="38100" dist="38100" dir="2700000" algn="tl">
                  <a:srgbClr val="000000">
                    <a:alpha val="43137"/>
                  </a:srgbClr>
                </a:outerShdw>
              </a:effectLst>
            </a:endParaRPr>
          </a:p>
        </p:txBody>
      </p:sp>
      <p:sp>
        <p:nvSpPr>
          <p:cNvPr id="12" name="TextBox 11"/>
          <p:cNvSpPr txBox="1"/>
          <p:nvPr/>
        </p:nvSpPr>
        <p:spPr>
          <a:xfrm>
            <a:off x="6400800" y="4019550"/>
            <a:ext cx="22098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Ground Truth</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5554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87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52180" y="1433323"/>
            <a:ext cx="5839640" cy="2705478"/>
          </a:xfrm>
        </p:spPr>
      </p:pic>
    </p:spTree>
    <p:extLst>
      <p:ext uri="{BB962C8B-B14F-4D97-AF65-F5344CB8AC3E}">
        <p14:creationId xmlns:p14="http://schemas.microsoft.com/office/powerpoint/2010/main" val="367073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598356"/>
            <a:ext cx="4410460" cy="3952875"/>
          </a:xfrm>
        </p:spPr>
      </p:pic>
    </p:spTree>
    <p:extLst>
      <p:ext uri="{BB962C8B-B14F-4D97-AF65-F5344CB8AC3E}">
        <p14:creationId xmlns:p14="http://schemas.microsoft.com/office/powerpoint/2010/main" val="356737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819150"/>
            <a:ext cx="5968579" cy="3952875"/>
          </a:xfrm>
        </p:spPr>
      </p:pic>
    </p:spTree>
    <p:extLst>
      <p:ext uri="{BB962C8B-B14F-4D97-AF65-F5344CB8AC3E}">
        <p14:creationId xmlns:p14="http://schemas.microsoft.com/office/powerpoint/2010/main" val="397335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Pipeline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42950"/>
            <a:ext cx="4973936" cy="3685661"/>
          </a:xfrm>
          <a:prstGeom prst="rect">
            <a:avLst/>
          </a:prstGeom>
        </p:spPr>
      </p:pic>
    </p:spTree>
    <p:extLst>
      <p:ext uri="{BB962C8B-B14F-4D97-AF65-F5344CB8AC3E}">
        <p14:creationId xmlns:p14="http://schemas.microsoft.com/office/powerpoint/2010/main" val="259261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Pipeline</a:t>
            </a:r>
            <a:endParaRPr lang="en-US" dirty="0"/>
          </a:p>
        </p:txBody>
      </p:sp>
      <p:sp>
        <p:nvSpPr>
          <p:cNvPr id="3" name="Content Placeholder 2"/>
          <p:cNvSpPr>
            <a:spLocks noGrp="1"/>
          </p:cNvSpPr>
          <p:nvPr>
            <p:ph idx="1"/>
          </p:nvPr>
        </p:nvSpPr>
        <p:spPr/>
        <p:txBody>
          <a:bodyPr/>
          <a:lstStyle/>
          <a:p>
            <a:r>
              <a:rPr lang="en-US" dirty="0" smtClean="0"/>
              <a:t>Materials = text assets </a:t>
            </a:r>
          </a:p>
          <a:p>
            <a:r>
              <a:rPr lang="en-US" dirty="0" smtClean="0"/>
              <a:t>Uses our custom data language (</a:t>
            </a:r>
            <a:r>
              <a:rPr lang="en-US" dirty="0" err="1" smtClean="0"/>
              <a:t>radattr</a:t>
            </a:r>
            <a:r>
              <a:rPr lang="en-US" dirty="0" smtClean="0"/>
              <a:t>)</a:t>
            </a:r>
          </a:p>
          <a:p>
            <a:r>
              <a:rPr lang="en-US" dirty="0" smtClean="0"/>
              <a:t>Language supports:</a:t>
            </a:r>
          </a:p>
          <a:p>
            <a:pPr lvl="1"/>
            <a:r>
              <a:rPr lang="en-US" dirty="0" smtClean="0"/>
              <a:t>Types</a:t>
            </a:r>
          </a:p>
          <a:p>
            <a:pPr lvl="1"/>
            <a:r>
              <a:rPr lang="en-US" dirty="0" smtClean="0"/>
              <a:t>Inheritance</a:t>
            </a:r>
          </a:p>
          <a:p>
            <a:pPr lvl="1"/>
            <a:r>
              <a:rPr lang="en-US" dirty="0" smtClean="0"/>
              <a:t>UI layouts</a:t>
            </a:r>
          </a:p>
          <a:p>
            <a:pPr lvl="1"/>
            <a:r>
              <a:rPr lang="en-US" dirty="0" smtClean="0"/>
              <a:t>Metadata</a:t>
            </a:r>
          </a:p>
          <a:p>
            <a:endParaRPr lang="en-US" dirty="0"/>
          </a:p>
        </p:txBody>
      </p:sp>
      <p:sp>
        <p:nvSpPr>
          <p:cNvPr id="4" name="Rectangle 3"/>
          <p:cNvSpPr/>
          <p:nvPr/>
        </p:nvSpPr>
        <p:spPr>
          <a:xfrm>
            <a:off x="4114801" y="1962150"/>
            <a:ext cx="4733924" cy="29908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bumpy_material</a:t>
            </a:r>
            <a:r>
              <a:rPr lang="en-US" sz="1100" b="1" dirty="0">
                <a:latin typeface="Courier New" panose="02070309020205020404" pitchFamily="49" charset="0"/>
                <a:cs typeface="Courier New" panose="02070309020205020404" pitchFamily="49" charset="0"/>
              </a:rPr>
              <a:t> := ( </a:t>
            </a:r>
            <a:r>
              <a:rPr lang="en-US" sz="1100" b="1" dirty="0" err="1">
                <a:latin typeface="Courier New" panose="02070309020205020404" pitchFamily="49" charset="0"/>
                <a:cs typeface="Courier New" panose="02070309020205020404" pitchFamily="49" charset="0"/>
              </a:rPr>
              <a:t>opaquematerial</a:t>
            </a:r>
            <a:endParaRPr lang="en-US" sz="1100" b="1" dirty="0">
              <a:latin typeface="Courier New" panose="02070309020205020404" pitchFamily="49" charset="0"/>
              <a:cs typeface="Courier New" panose="02070309020205020404" pitchFamily="49" charset="0"/>
            </a:endParaRP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enable_diffuse</a:t>
            </a:r>
            <a:r>
              <a:rPr lang="en-US" sz="1100" b="1" dirty="0">
                <a:latin typeface="Courier New" panose="02070309020205020404" pitchFamily="49" charset="0"/>
                <a:cs typeface="Courier New" panose="02070309020205020404" pitchFamily="49" charset="0"/>
              </a:rPr>
              <a:t>_ = true</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enable_specular</a:t>
            </a:r>
            <a:r>
              <a:rPr lang="en-US" sz="1100" b="1" dirty="0">
                <a:latin typeface="Courier New" panose="02070309020205020404" pitchFamily="49" charset="0"/>
                <a:cs typeface="Courier New" panose="02070309020205020404" pitchFamily="49" charset="0"/>
              </a:rPr>
              <a:t>_ = true</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specular_map</a:t>
            </a:r>
            <a:r>
              <a:rPr lang="en-US" sz="1100" b="1" dirty="0">
                <a:latin typeface="Courier New" panose="02070309020205020404" pitchFamily="49" charset="0"/>
                <a:cs typeface="Courier New" panose="02070309020205020404" pitchFamily="49" charset="0"/>
              </a:rPr>
              <a:t> = ( :name = "</a:t>
            </a:r>
            <a:r>
              <a:rPr lang="en-US" sz="1100" b="1" dirty="0" err="1">
                <a:latin typeface="Courier New" panose="02070309020205020404" pitchFamily="49" charset="0"/>
                <a:cs typeface="Courier New" panose="02070309020205020404" pitchFamily="49" charset="0"/>
              </a:rPr>
              <a:t>bumpy_material_spc</a:t>
            </a:r>
            <a:r>
              <a:rPr lang="en-US" sz="1100" b="1" dirty="0">
                <a:latin typeface="Courier New" panose="02070309020205020404" pitchFamily="49" charset="0"/>
                <a:cs typeface="Courier New" panose="02070309020205020404" pitchFamily="49" charset="0"/>
              </a:rPr>
              <a:t>" )</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normal_map</a:t>
            </a:r>
            <a:r>
              <a:rPr lang="en-US" sz="1100" b="1" dirty="0">
                <a:latin typeface="Courier New" panose="02070309020205020404" pitchFamily="49" charset="0"/>
                <a:cs typeface="Courier New" panose="02070309020205020404" pitchFamily="49" charset="0"/>
              </a:rPr>
              <a:t> = ( :name = "</a:t>
            </a:r>
            <a:r>
              <a:rPr lang="en-US" sz="1100" b="1" dirty="0" err="1">
                <a:latin typeface="Courier New" panose="02070309020205020404" pitchFamily="49" charset="0"/>
                <a:cs typeface="Courier New" panose="02070309020205020404" pitchFamily="49" charset="0"/>
              </a:rPr>
              <a:t>bumpy_material_nml</a:t>
            </a:r>
            <a:r>
              <a:rPr lang="en-US" sz="1100" b="1" dirty="0">
                <a:latin typeface="Courier New" panose="02070309020205020404" pitchFamily="49" charset="0"/>
                <a:cs typeface="Courier New" panose="02070309020205020404" pitchFamily="49" charset="0"/>
              </a:rPr>
              <a:t>" )</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specular_intensity</a:t>
            </a:r>
            <a:r>
              <a:rPr lang="en-US" sz="1100" b="1" dirty="0">
                <a:latin typeface="Courier New" panose="02070309020205020404" pitchFamily="49" charset="0"/>
                <a:cs typeface="Courier New" panose="02070309020205020404" pitchFamily="49" charset="0"/>
              </a:rPr>
              <a:t> = 0.05</a:t>
            </a: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specular_roughness</a:t>
            </a:r>
            <a:r>
              <a:rPr lang="en-US" sz="1100" b="1" dirty="0">
                <a:latin typeface="Courier New" panose="02070309020205020404" pitchFamily="49" charset="0"/>
                <a:cs typeface="Courier New" panose="02070309020205020404" pitchFamily="49" charset="0"/>
              </a:rPr>
              <a:t> = 0.1</a:t>
            </a:r>
          </a:p>
          <a:p>
            <a:r>
              <a:rPr lang="en-US" sz="1100" b="1" dirty="0">
                <a:latin typeface="Courier New" panose="02070309020205020404" pitchFamily="49" charset="0"/>
                <a:cs typeface="Courier New" panose="02070309020205020404" pitchFamily="49" charset="0"/>
              </a:rPr>
              <a:t>)</a:t>
            </a:r>
          </a:p>
          <a:p>
            <a:endParaRPr lang="en-US" sz="1100" b="1" dirty="0">
              <a:latin typeface="Courier New" panose="02070309020205020404" pitchFamily="49" charset="0"/>
              <a:cs typeface="Courier New" panose="02070309020205020404" pitchFamily="49" charset="0"/>
            </a:endParaRPr>
          </a:p>
          <a:p>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bumpy_material_red</a:t>
            </a:r>
            <a:r>
              <a:rPr lang="en-US" sz="1100" b="1" dirty="0">
                <a:latin typeface="Courier New" panose="02070309020205020404" pitchFamily="49" charset="0"/>
                <a:cs typeface="Courier New" panose="02070309020205020404" pitchFamily="49" charset="0"/>
              </a:rPr>
              <a:t> := ( </a:t>
            </a:r>
            <a:r>
              <a:rPr lang="en-US" sz="1100" b="1" dirty="0" err="1">
                <a:latin typeface="Courier New" panose="02070309020205020404" pitchFamily="49" charset="0"/>
                <a:cs typeface="Courier New" panose="02070309020205020404" pitchFamily="49" charset="0"/>
              </a:rPr>
              <a:t>bumpymaterial</a:t>
            </a:r>
            <a:endParaRPr lang="en-US" sz="1100" b="1" dirty="0">
              <a:latin typeface="Courier New" panose="02070309020205020404" pitchFamily="49" charset="0"/>
              <a:cs typeface="Courier New" panose="02070309020205020404" pitchFamily="49" charset="0"/>
            </a:endParaRPr>
          </a:p>
          <a:p>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albedo_tint_color</a:t>
            </a:r>
            <a:r>
              <a:rPr lang="en-US" sz="1100" b="1" dirty="0">
                <a:latin typeface="Courier New" panose="02070309020205020404" pitchFamily="49" charset="0"/>
                <a:cs typeface="Courier New" panose="02070309020205020404" pitchFamily="49" charset="0"/>
              </a:rPr>
              <a:t> = </a:t>
            </a:r>
            <a:r>
              <a:rPr lang="en-US" sz="1100" b="1" dirty="0" smtClean="0">
                <a:latin typeface="Courier New" panose="02070309020205020404" pitchFamily="49" charset="0"/>
                <a:cs typeface="Courier New" panose="02070309020205020404" pitchFamily="49" charset="0"/>
              </a:rPr>
              <a:t>( Color</a:t>
            </a:r>
            <a:endParaRPr lang="en-US" sz="1100" b="1" dirty="0">
              <a:latin typeface="Courier New" panose="02070309020205020404" pitchFamily="49" charset="0"/>
              <a:cs typeface="Courier New" panose="02070309020205020404" pitchFamily="49" charset="0"/>
            </a:endParaRPr>
          </a:p>
          <a:p>
            <a:r>
              <a:rPr lang="en-US" sz="1100" b="1" dirty="0">
                <a:latin typeface="Courier New" panose="02070309020205020404" pitchFamily="49" charset="0"/>
                <a:cs typeface="Courier New" panose="02070309020205020404" pitchFamily="49" charset="0"/>
              </a:rPr>
              <a:t>        :r = 1.0</a:t>
            </a:r>
          </a:p>
          <a:p>
            <a:r>
              <a:rPr lang="en-US" sz="1100" b="1" dirty="0">
                <a:latin typeface="Courier New" panose="02070309020205020404" pitchFamily="49" charset="0"/>
                <a:cs typeface="Courier New" panose="02070309020205020404" pitchFamily="49" charset="0"/>
              </a:rPr>
              <a:t>        :g = 0.0</a:t>
            </a:r>
          </a:p>
          <a:p>
            <a:r>
              <a:rPr lang="en-US" sz="1100" b="1" dirty="0">
                <a:latin typeface="Courier New" panose="02070309020205020404" pitchFamily="49" charset="0"/>
                <a:cs typeface="Courier New" panose="02070309020205020404" pitchFamily="49" charset="0"/>
              </a:rPr>
              <a:t>        :b = 0.0</a:t>
            </a:r>
          </a:p>
          <a:p>
            <a:r>
              <a:rPr lang="en-US" sz="1100" b="1" dirty="0">
                <a:latin typeface="Courier New" panose="02070309020205020404" pitchFamily="49" charset="0"/>
                <a:cs typeface="Courier New" panose="02070309020205020404" pitchFamily="49" charset="0"/>
              </a:rPr>
              <a:t>    )</a:t>
            </a:r>
          </a:p>
          <a:p>
            <a:r>
              <a:rPr lang="en-US" sz="11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88274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Overview</a:t>
            </a:r>
            <a:endParaRPr lang="en-US" dirty="0"/>
          </a:p>
        </p:txBody>
      </p:sp>
      <p:sp>
        <p:nvSpPr>
          <p:cNvPr id="3" name="Content Placeholder 2"/>
          <p:cNvSpPr>
            <a:spLocks noGrp="1"/>
          </p:cNvSpPr>
          <p:nvPr>
            <p:ph idx="1"/>
          </p:nvPr>
        </p:nvSpPr>
        <p:spPr/>
        <p:txBody>
          <a:bodyPr/>
          <a:lstStyle/>
          <a:p>
            <a:r>
              <a:rPr lang="en-US" dirty="0" smtClean="0"/>
              <a:t>Latest version of our in-house engine</a:t>
            </a:r>
          </a:p>
          <a:p>
            <a:r>
              <a:rPr lang="en-US" dirty="0" smtClean="0"/>
              <a:t>Windows(DX11) and PS4, but heavily geared towards PS4</a:t>
            </a:r>
          </a:p>
          <a:p>
            <a:pPr lvl="1"/>
            <a:r>
              <a:rPr lang="en-US" dirty="0" smtClean="0"/>
              <a:t>Fine-grained task scheduling</a:t>
            </a:r>
          </a:p>
          <a:p>
            <a:pPr lvl="1"/>
            <a:r>
              <a:rPr lang="en-US" dirty="0" smtClean="0"/>
              <a:t>Low-overhead, multithreaded </a:t>
            </a:r>
            <a:r>
              <a:rPr lang="en-US" dirty="0" err="1" smtClean="0"/>
              <a:t>cmd</a:t>
            </a:r>
            <a:r>
              <a:rPr lang="en-US" dirty="0" smtClean="0"/>
              <a:t> buffer generation</a:t>
            </a:r>
            <a:endParaRPr lang="en-US" dirty="0"/>
          </a:p>
          <a:p>
            <a:pPr lvl="1"/>
            <a:r>
              <a:rPr lang="en-US" dirty="0" smtClean="0"/>
              <a:t>PS4 Secret Sauce™</a:t>
            </a:r>
          </a:p>
          <a:p>
            <a:r>
              <a:rPr lang="en-US" dirty="0" smtClean="0"/>
              <a:t>Physically based rendering from the start</a:t>
            </a:r>
          </a:p>
        </p:txBody>
      </p:sp>
    </p:spTree>
    <p:extLst>
      <p:ext uri="{BB962C8B-B14F-4D97-AF65-F5344CB8AC3E}">
        <p14:creationId xmlns:p14="http://schemas.microsoft.com/office/powerpoint/2010/main" val="90313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Pipeline</a:t>
            </a:r>
            <a:endParaRPr lang="en-US" dirty="0"/>
          </a:p>
        </p:txBody>
      </p:sp>
      <p:sp>
        <p:nvSpPr>
          <p:cNvPr id="3" name="Content Placeholder 2"/>
          <p:cNvSpPr>
            <a:spLocks noGrp="1"/>
          </p:cNvSpPr>
          <p:nvPr>
            <p:ph idx="1"/>
          </p:nvPr>
        </p:nvSpPr>
        <p:spPr/>
        <p:txBody>
          <a:bodyPr/>
          <a:lstStyle/>
          <a:p>
            <a:r>
              <a:rPr lang="en-US" dirty="0" smtClean="0"/>
              <a:t>Material authoring is feature-based</a:t>
            </a:r>
          </a:p>
          <a:p>
            <a:pPr lvl="1"/>
            <a:r>
              <a:rPr lang="en-US" dirty="0" smtClean="0"/>
              <a:t>No </a:t>
            </a:r>
            <a:r>
              <a:rPr lang="en-US" dirty="0" err="1" smtClean="0"/>
              <a:t>shader</a:t>
            </a:r>
            <a:r>
              <a:rPr lang="en-US" dirty="0" smtClean="0"/>
              <a:t> trees</a:t>
            </a:r>
          </a:p>
          <a:p>
            <a:r>
              <a:rPr lang="en-US" dirty="0" smtClean="0"/>
              <a:t>Material editor tool for real-time editing</a:t>
            </a:r>
          </a:p>
          <a:p>
            <a:pPr lvl="1"/>
            <a:r>
              <a:rPr lang="en-US" dirty="0" smtClean="0"/>
              <a:t>Can also be hosted inside of Maya</a:t>
            </a:r>
            <a:endParaRPr lang="en-US" dirty="0"/>
          </a:p>
        </p:txBody>
      </p:sp>
    </p:spTree>
    <p:extLst>
      <p:ext uri="{BB962C8B-B14F-4D97-AF65-F5344CB8AC3E}">
        <p14:creationId xmlns:p14="http://schemas.microsoft.com/office/powerpoint/2010/main" val="239646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Pipeline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742950"/>
            <a:ext cx="7010400" cy="4184300"/>
          </a:xfrm>
        </p:spPr>
      </p:pic>
    </p:spTree>
    <p:extLst>
      <p:ext uri="{BB962C8B-B14F-4D97-AF65-F5344CB8AC3E}">
        <p14:creationId xmlns:p14="http://schemas.microsoft.com/office/powerpoint/2010/main" val="32043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Pipeline</a:t>
            </a:r>
            <a:endParaRPr lang="en-US" dirty="0"/>
          </a:p>
        </p:txBody>
      </p:sp>
      <p:sp>
        <p:nvSpPr>
          <p:cNvPr id="3" name="Content Placeholder 2"/>
          <p:cNvSpPr>
            <a:spLocks noGrp="1"/>
          </p:cNvSpPr>
          <p:nvPr>
            <p:ph idx="1"/>
          </p:nvPr>
        </p:nvSpPr>
        <p:spPr/>
        <p:txBody>
          <a:bodyPr/>
          <a:lstStyle/>
          <a:p>
            <a:r>
              <a:rPr lang="en-US" dirty="0" err="1"/>
              <a:t>r</a:t>
            </a:r>
            <a:r>
              <a:rPr lang="en-US" dirty="0" err="1" smtClean="0"/>
              <a:t>adattr</a:t>
            </a:r>
            <a:r>
              <a:rPr lang="en-US" dirty="0" smtClean="0"/>
              <a:t> inheritance used to make </a:t>
            </a:r>
            <a:r>
              <a:rPr lang="en-US" i="1" dirty="0" smtClean="0"/>
              <a:t>templates</a:t>
            </a:r>
            <a:r>
              <a:rPr lang="en-US" dirty="0" smtClean="0"/>
              <a:t> </a:t>
            </a:r>
          </a:p>
          <a:p>
            <a:r>
              <a:rPr lang="en-US" dirty="0" smtClean="0"/>
              <a:t>Common parameters shared in base material</a:t>
            </a:r>
          </a:p>
          <a:p>
            <a:r>
              <a:rPr lang="en-US" dirty="0" smtClean="0"/>
              <a:t>Derived material only stores changes from base</a:t>
            </a:r>
          </a:p>
          <a:p>
            <a:r>
              <a:rPr lang="en-US" dirty="0" smtClean="0"/>
              <a:t>Quicker asset creation</a:t>
            </a:r>
          </a:p>
          <a:p>
            <a:r>
              <a:rPr lang="en-US" dirty="0" smtClean="0"/>
              <a:t>Global changes can be made in a single asset</a:t>
            </a:r>
            <a:endParaRPr lang="en-US" dirty="0"/>
          </a:p>
        </p:txBody>
      </p:sp>
    </p:spTree>
    <p:extLst>
      <p:ext uri="{BB962C8B-B14F-4D97-AF65-F5344CB8AC3E}">
        <p14:creationId xmlns:p14="http://schemas.microsoft.com/office/powerpoint/2010/main" val="4798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0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37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04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62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04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08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81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Overview</a:t>
            </a:r>
            <a:endParaRPr lang="en-US" dirty="0"/>
          </a:p>
        </p:txBody>
      </p:sp>
      <p:sp>
        <p:nvSpPr>
          <p:cNvPr id="3" name="Content Placeholder 2"/>
          <p:cNvSpPr>
            <a:spLocks noGrp="1"/>
          </p:cNvSpPr>
          <p:nvPr>
            <p:ph idx="1"/>
          </p:nvPr>
        </p:nvSpPr>
        <p:spPr/>
        <p:txBody>
          <a:bodyPr/>
          <a:lstStyle/>
          <a:p>
            <a:r>
              <a:rPr lang="en-US" dirty="0"/>
              <a:t>Core tools framework uses C++ and </a:t>
            </a:r>
            <a:r>
              <a:rPr lang="en-US" dirty="0" err="1" smtClean="0"/>
              <a:t>Qt</a:t>
            </a:r>
            <a:endParaRPr lang="en-US" dirty="0" smtClean="0"/>
          </a:p>
          <a:p>
            <a:pPr lvl="1"/>
            <a:r>
              <a:rPr lang="en-US" dirty="0" smtClean="0"/>
              <a:t>Built on common UI core</a:t>
            </a:r>
          </a:p>
          <a:p>
            <a:pPr lvl="1"/>
            <a:r>
              <a:rPr lang="en-US" dirty="0" smtClean="0"/>
              <a:t>Can be embedded in Maya</a:t>
            </a:r>
            <a:endParaRPr lang="en-US" dirty="0"/>
          </a:p>
          <a:p>
            <a:r>
              <a:rPr lang="en-US" dirty="0"/>
              <a:t>Custom build pipeline built in C</a:t>
            </a:r>
            <a:r>
              <a:rPr lang="en-US" dirty="0" smtClean="0"/>
              <a:t>++</a:t>
            </a:r>
          </a:p>
          <a:p>
            <a:pPr lvl="1"/>
            <a:r>
              <a:rPr lang="en-US" dirty="0" smtClean="0"/>
              <a:t>Major engineering effort</a:t>
            </a:r>
          </a:p>
          <a:p>
            <a:pPr lvl="1"/>
            <a:r>
              <a:rPr lang="en-US" dirty="0" smtClean="0"/>
              <a:t>Heavily multithreaded</a:t>
            </a:r>
          </a:p>
          <a:p>
            <a:pPr lvl="1"/>
            <a:r>
              <a:rPr lang="en-US" dirty="0" smtClean="0"/>
              <a:t>Processed assets cached on local servers</a:t>
            </a:r>
            <a:endParaRPr lang="en-US" dirty="0"/>
          </a:p>
          <a:p>
            <a:endParaRPr lang="en-US" dirty="0"/>
          </a:p>
        </p:txBody>
      </p:sp>
    </p:spTree>
    <p:extLst>
      <p:ext uri="{BB962C8B-B14F-4D97-AF65-F5344CB8AC3E}">
        <p14:creationId xmlns:p14="http://schemas.microsoft.com/office/powerpoint/2010/main" val="412047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16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7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64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54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92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48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Shaders</a:t>
            </a:r>
            <a:endParaRPr lang="en-US" dirty="0"/>
          </a:p>
        </p:txBody>
      </p:sp>
      <p:sp>
        <p:nvSpPr>
          <p:cNvPr id="3" name="Content Placeholder 2"/>
          <p:cNvSpPr>
            <a:spLocks noGrp="1"/>
          </p:cNvSpPr>
          <p:nvPr>
            <p:ph idx="1"/>
          </p:nvPr>
        </p:nvSpPr>
        <p:spPr/>
        <p:txBody>
          <a:bodyPr>
            <a:normAutofit/>
          </a:bodyPr>
          <a:lstStyle/>
          <a:p>
            <a:r>
              <a:rPr lang="en-US" dirty="0" smtClean="0"/>
              <a:t>Hand-written </a:t>
            </a:r>
            <a:r>
              <a:rPr lang="en-US" dirty="0" err="1" smtClean="0"/>
              <a:t>ubershaders</a:t>
            </a:r>
            <a:endParaRPr lang="en-US" dirty="0" smtClean="0"/>
          </a:p>
          <a:p>
            <a:pPr lvl="1"/>
            <a:r>
              <a:rPr lang="en-US" dirty="0" smtClean="0"/>
              <a:t>Lots of #if’s</a:t>
            </a:r>
          </a:p>
          <a:p>
            <a:r>
              <a:rPr lang="en-US" dirty="0" smtClean="0"/>
              <a:t>Major material features = macro definitions</a:t>
            </a:r>
          </a:p>
          <a:p>
            <a:r>
              <a:rPr lang="en-US" dirty="0" smtClean="0"/>
              <a:t>Parameters (spec intensity, roughness, etc.) hard-coded into the </a:t>
            </a:r>
            <a:r>
              <a:rPr lang="en-US" dirty="0" err="1" smtClean="0"/>
              <a:t>shader</a:t>
            </a:r>
            <a:r>
              <a:rPr lang="en-US" dirty="0" smtClean="0"/>
              <a:t>, except when animated or composited</a:t>
            </a:r>
          </a:p>
          <a:p>
            <a:r>
              <a:rPr lang="en-US" dirty="0" smtClean="0"/>
              <a:t>Some code is auto-generated to handle textures and animated parameters</a:t>
            </a:r>
          </a:p>
          <a:p>
            <a:endParaRPr lang="en-US" dirty="0"/>
          </a:p>
        </p:txBody>
      </p:sp>
    </p:spTree>
    <p:extLst>
      <p:ext uri="{BB962C8B-B14F-4D97-AF65-F5344CB8AC3E}">
        <p14:creationId xmlns:p14="http://schemas.microsoft.com/office/powerpoint/2010/main" val="38376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Shaders</a:t>
            </a:r>
            <a:endParaRPr lang="en-US" dirty="0"/>
          </a:p>
        </p:txBody>
      </p:sp>
      <p:sp>
        <p:nvSpPr>
          <p:cNvPr id="3" name="Content Placeholder 2"/>
          <p:cNvSpPr>
            <a:spLocks noGrp="1"/>
          </p:cNvSpPr>
          <p:nvPr>
            <p:ph idx="1"/>
          </p:nvPr>
        </p:nvSpPr>
        <p:spPr/>
        <p:txBody>
          <a:bodyPr/>
          <a:lstStyle/>
          <a:p>
            <a:r>
              <a:rPr lang="en-US" dirty="0" smtClean="0"/>
              <a:t>Pre-defined “permutations”</a:t>
            </a:r>
          </a:p>
          <a:p>
            <a:pPr lvl="1"/>
            <a:r>
              <a:rPr lang="en-US" dirty="0" smtClean="0"/>
              <a:t>Permutation = macro definition + entry point</a:t>
            </a:r>
          </a:p>
          <a:p>
            <a:r>
              <a:rPr lang="en-US" dirty="0" smtClean="0"/>
              <a:t>Permutations for skinning, blend shapes, instancing, light maps, etc.</a:t>
            </a:r>
          </a:p>
          <a:p>
            <a:r>
              <a:rPr lang="en-US" dirty="0" smtClean="0"/>
              <a:t>Debug permutation for visualization/debugging</a:t>
            </a:r>
          </a:p>
          <a:p>
            <a:r>
              <a:rPr lang="en-US" dirty="0" err="1" smtClean="0"/>
              <a:t>Shaders</a:t>
            </a:r>
            <a:r>
              <a:rPr lang="en-US" dirty="0" smtClean="0"/>
              <a:t> compiled in build pipeline based on permutation + material</a:t>
            </a:r>
          </a:p>
          <a:p>
            <a:endParaRPr lang="en-US" dirty="0"/>
          </a:p>
        </p:txBody>
      </p:sp>
    </p:spTree>
    <p:extLst>
      <p:ext uri="{BB962C8B-B14F-4D97-AF65-F5344CB8AC3E}">
        <p14:creationId xmlns:p14="http://schemas.microsoft.com/office/powerpoint/2010/main" val="294333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Shaders</a:t>
            </a:r>
            <a:endParaRPr lang="en-US" dirty="0"/>
          </a:p>
        </p:txBody>
      </p:sp>
      <p:sp>
        <p:nvSpPr>
          <p:cNvPr id="4" name="Rectangle 3"/>
          <p:cNvSpPr/>
          <p:nvPr/>
        </p:nvSpPr>
        <p:spPr>
          <a:xfrm>
            <a:off x="804683" y="438150"/>
            <a:ext cx="1210917" cy="609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Material Asset</a:t>
            </a:r>
            <a:endParaRPr lang="en-US" dirty="0"/>
          </a:p>
        </p:txBody>
      </p:sp>
      <p:sp>
        <p:nvSpPr>
          <p:cNvPr id="6" name="Right Arrow 5"/>
          <p:cNvSpPr/>
          <p:nvPr/>
        </p:nvSpPr>
        <p:spPr>
          <a:xfrm>
            <a:off x="2133600" y="1340410"/>
            <a:ext cx="381037"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ectangle 6"/>
          <p:cNvSpPr/>
          <p:nvPr/>
        </p:nvSpPr>
        <p:spPr>
          <a:xfrm>
            <a:off x="2590837" y="1809750"/>
            <a:ext cx="1295363"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Built Material</a:t>
            </a:r>
            <a:endParaRPr lang="en-US" dirty="0"/>
          </a:p>
        </p:txBody>
      </p:sp>
      <p:sp>
        <p:nvSpPr>
          <p:cNvPr id="8" name="Rectangle 7"/>
          <p:cNvSpPr/>
          <p:nvPr/>
        </p:nvSpPr>
        <p:spPr>
          <a:xfrm>
            <a:off x="804683" y="1396523"/>
            <a:ext cx="1210917" cy="609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Build Material</a:t>
            </a:r>
            <a:endParaRPr lang="en-US" dirty="0"/>
          </a:p>
        </p:txBody>
      </p:sp>
      <p:sp>
        <p:nvSpPr>
          <p:cNvPr id="9" name="Rectangle 8"/>
          <p:cNvSpPr/>
          <p:nvPr/>
        </p:nvSpPr>
        <p:spPr>
          <a:xfrm>
            <a:off x="2590837" y="1200150"/>
            <a:ext cx="1295364"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Processed </a:t>
            </a:r>
            <a:r>
              <a:rPr lang="en-US" dirty="0" err="1" smtClean="0"/>
              <a:t>Shader</a:t>
            </a:r>
            <a:r>
              <a:rPr lang="en-US" dirty="0" smtClean="0"/>
              <a:t> Code</a:t>
            </a:r>
            <a:endParaRPr lang="en-US" dirty="0"/>
          </a:p>
        </p:txBody>
      </p:sp>
      <p:sp>
        <p:nvSpPr>
          <p:cNvPr id="10" name="Right Arrow 9"/>
          <p:cNvSpPr/>
          <p:nvPr/>
        </p:nvSpPr>
        <p:spPr>
          <a:xfrm rot="5400000">
            <a:off x="1326356" y="1092994"/>
            <a:ext cx="242887"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10"/>
          <p:cNvSpPr/>
          <p:nvPr/>
        </p:nvSpPr>
        <p:spPr>
          <a:xfrm>
            <a:off x="804682" y="3562350"/>
            <a:ext cx="1210917" cy="609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Level Asset</a:t>
            </a:r>
            <a:endParaRPr lang="en-US" dirty="0"/>
          </a:p>
        </p:txBody>
      </p:sp>
      <p:sp>
        <p:nvSpPr>
          <p:cNvPr id="12" name="Right Arrow 11"/>
          <p:cNvSpPr/>
          <p:nvPr/>
        </p:nvSpPr>
        <p:spPr>
          <a:xfrm>
            <a:off x="2126760" y="3714750"/>
            <a:ext cx="685800"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Rectangle 12"/>
          <p:cNvSpPr/>
          <p:nvPr/>
        </p:nvSpPr>
        <p:spPr>
          <a:xfrm>
            <a:off x="2903883" y="3562350"/>
            <a:ext cx="1210917" cy="609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Build Level</a:t>
            </a:r>
            <a:endParaRPr lang="en-US" dirty="0"/>
          </a:p>
        </p:txBody>
      </p:sp>
      <p:sp>
        <p:nvSpPr>
          <p:cNvPr id="14" name="Right Arrow 13"/>
          <p:cNvSpPr/>
          <p:nvPr/>
        </p:nvSpPr>
        <p:spPr>
          <a:xfrm rot="5400000">
            <a:off x="2705099" y="2762254"/>
            <a:ext cx="1143002"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ectangle 14"/>
          <p:cNvSpPr/>
          <p:nvPr/>
        </p:nvSpPr>
        <p:spPr>
          <a:xfrm>
            <a:off x="5874837" y="1123950"/>
            <a:ext cx="1135563" cy="609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Compile </a:t>
            </a:r>
            <a:r>
              <a:rPr lang="en-US" dirty="0" err="1" smtClean="0"/>
              <a:t>Shader</a:t>
            </a:r>
            <a:r>
              <a:rPr lang="en-US" dirty="0" smtClean="0"/>
              <a:t> Set</a:t>
            </a:r>
            <a:endParaRPr lang="en-US" dirty="0"/>
          </a:p>
        </p:txBody>
      </p:sp>
      <p:sp>
        <p:nvSpPr>
          <p:cNvPr id="16" name="Right Arrow 15"/>
          <p:cNvSpPr/>
          <p:nvPr/>
        </p:nvSpPr>
        <p:spPr>
          <a:xfrm rot="17481688">
            <a:off x="3571249" y="2486007"/>
            <a:ext cx="1810394"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Rectangle 17"/>
          <p:cNvSpPr/>
          <p:nvPr/>
        </p:nvSpPr>
        <p:spPr>
          <a:xfrm>
            <a:off x="4876800" y="3585696"/>
            <a:ext cx="1210917" cy="609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Built Level</a:t>
            </a:r>
            <a:endParaRPr lang="en-US" dirty="0"/>
          </a:p>
        </p:txBody>
      </p:sp>
      <p:sp>
        <p:nvSpPr>
          <p:cNvPr id="19" name="Right Arrow 18"/>
          <p:cNvSpPr/>
          <p:nvPr/>
        </p:nvSpPr>
        <p:spPr>
          <a:xfrm>
            <a:off x="4267200" y="3741298"/>
            <a:ext cx="472920"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Rectangle 19"/>
          <p:cNvSpPr/>
          <p:nvPr/>
        </p:nvSpPr>
        <p:spPr>
          <a:xfrm>
            <a:off x="7543800" y="1123950"/>
            <a:ext cx="1134717" cy="609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Built </a:t>
            </a:r>
            <a:r>
              <a:rPr lang="en-US" dirty="0" err="1" smtClean="0"/>
              <a:t>Shader</a:t>
            </a:r>
            <a:r>
              <a:rPr lang="en-US" dirty="0" smtClean="0"/>
              <a:t> Set</a:t>
            </a:r>
            <a:endParaRPr lang="en-US" dirty="0"/>
          </a:p>
        </p:txBody>
      </p:sp>
      <p:sp>
        <p:nvSpPr>
          <p:cNvPr id="21" name="Right Arrow 20"/>
          <p:cNvSpPr/>
          <p:nvPr/>
        </p:nvSpPr>
        <p:spPr>
          <a:xfrm>
            <a:off x="7104634" y="1276350"/>
            <a:ext cx="362966"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Rectangle 21"/>
          <p:cNvSpPr/>
          <p:nvPr/>
        </p:nvSpPr>
        <p:spPr>
          <a:xfrm>
            <a:off x="4427461" y="1123950"/>
            <a:ext cx="872140" cy="609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err="1" smtClean="0"/>
              <a:t>Shader</a:t>
            </a:r>
            <a:r>
              <a:rPr lang="en-US" dirty="0" smtClean="0"/>
              <a:t> Set</a:t>
            </a:r>
            <a:endParaRPr lang="en-US" dirty="0"/>
          </a:p>
        </p:txBody>
      </p:sp>
      <p:sp>
        <p:nvSpPr>
          <p:cNvPr id="23" name="Right Arrow 22"/>
          <p:cNvSpPr/>
          <p:nvPr/>
        </p:nvSpPr>
        <p:spPr>
          <a:xfrm>
            <a:off x="5419489" y="1276350"/>
            <a:ext cx="362966"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Right Arrow 23"/>
          <p:cNvSpPr/>
          <p:nvPr/>
        </p:nvSpPr>
        <p:spPr>
          <a:xfrm>
            <a:off x="4013658" y="1290638"/>
            <a:ext cx="362966"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Right Arrow 24"/>
          <p:cNvSpPr/>
          <p:nvPr/>
        </p:nvSpPr>
        <p:spPr>
          <a:xfrm>
            <a:off x="2133600" y="1774265"/>
            <a:ext cx="376534"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Rectangle 25"/>
          <p:cNvSpPr/>
          <p:nvPr/>
        </p:nvSpPr>
        <p:spPr>
          <a:xfrm>
            <a:off x="798976" y="2343150"/>
            <a:ext cx="1210917" cy="6096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err="1" smtClean="0"/>
              <a:t>Shader</a:t>
            </a:r>
            <a:r>
              <a:rPr lang="en-US" dirty="0" smtClean="0"/>
              <a:t> Code</a:t>
            </a:r>
            <a:endParaRPr lang="en-US" dirty="0"/>
          </a:p>
        </p:txBody>
      </p:sp>
      <p:sp>
        <p:nvSpPr>
          <p:cNvPr id="27" name="Right Arrow 26"/>
          <p:cNvSpPr/>
          <p:nvPr/>
        </p:nvSpPr>
        <p:spPr>
          <a:xfrm rot="16200000">
            <a:off x="1326356" y="2007394"/>
            <a:ext cx="242887" cy="304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50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Shaders</a:t>
            </a:r>
            <a:endParaRPr lang="en-US" dirty="0"/>
          </a:p>
        </p:txBody>
      </p:sp>
      <p:sp>
        <p:nvSpPr>
          <p:cNvPr id="3" name="Content Placeholder 2"/>
          <p:cNvSpPr>
            <a:spLocks noGrp="1"/>
          </p:cNvSpPr>
          <p:nvPr>
            <p:ph idx="1"/>
          </p:nvPr>
        </p:nvSpPr>
        <p:spPr>
          <a:xfrm>
            <a:off x="457200" y="742950"/>
            <a:ext cx="8229600" cy="3952875"/>
          </a:xfrm>
        </p:spPr>
        <p:txBody>
          <a:bodyPr>
            <a:normAutofit lnSpcReduction="10000"/>
          </a:bodyPr>
          <a:lstStyle/>
          <a:p>
            <a:r>
              <a:rPr lang="en-US" dirty="0" smtClean="0"/>
              <a:t>Pros:</a:t>
            </a:r>
          </a:p>
          <a:p>
            <a:pPr lvl="1"/>
            <a:r>
              <a:rPr lang="en-US" dirty="0" err="1" smtClean="0"/>
              <a:t>Shaders</a:t>
            </a:r>
            <a:r>
              <a:rPr lang="en-US" dirty="0" smtClean="0"/>
              <a:t> are optimized for a material</a:t>
            </a:r>
          </a:p>
          <a:p>
            <a:pPr lvl="2"/>
            <a:r>
              <a:rPr lang="en-US" dirty="0" smtClean="0"/>
              <a:t>Optimizer has full access </a:t>
            </a:r>
          </a:p>
          <a:p>
            <a:pPr lvl="1"/>
            <a:r>
              <a:rPr lang="en-US" dirty="0" smtClean="0"/>
              <a:t>No runtime compiling for the game itself (used by tools)</a:t>
            </a:r>
          </a:p>
          <a:p>
            <a:r>
              <a:rPr lang="en-US" dirty="0" smtClean="0"/>
              <a:t>Cons:</a:t>
            </a:r>
          </a:p>
          <a:p>
            <a:pPr lvl="1"/>
            <a:r>
              <a:rPr lang="en-US" i="1" dirty="0" smtClean="0"/>
              <a:t>Lots</a:t>
            </a:r>
            <a:r>
              <a:rPr lang="en-US" dirty="0" smtClean="0"/>
              <a:t> of </a:t>
            </a:r>
            <a:r>
              <a:rPr lang="en-US" dirty="0" err="1" smtClean="0"/>
              <a:t>shaders</a:t>
            </a:r>
            <a:r>
              <a:rPr lang="en-US" dirty="0" smtClean="0"/>
              <a:t> to compile!</a:t>
            </a:r>
          </a:p>
          <a:p>
            <a:pPr lvl="2"/>
            <a:r>
              <a:rPr lang="en-US" dirty="0" smtClean="0"/>
              <a:t>We cache everything, but iteration can be slow</a:t>
            </a:r>
          </a:p>
          <a:p>
            <a:pPr lvl="1"/>
            <a:r>
              <a:rPr lang="en-US" dirty="0" smtClean="0"/>
              <a:t>Monolithic </a:t>
            </a:r>
            <a:r>
              <a:rPr lang="en-US" dirty="0" err="1" smtClean="0"/>
              <a:t>shaders</a:t>
            </a:r>
            <a:r>
              <a:rPr lang="en-US" dirty="0" smtClean="0"/>
              <a:t> are hard to debug</a:t>
            </a:r>
          </a:p>
          <a:p>
            <a:pPr lvl="1"/>
            <a:r>
              <a:rPr lang="en-US" dirty="0" smtClean="0"/>
              <a:t>Lean heavily on the compiler</a:t>
            </a:r>
          </a:p>
        </p:txBody>
      </p:sp>
    </p:spTree>
    <p:extLst>
      <p:ext uri="{BB962C8B-B14F-4D97-AF65-F5344CB8AC3E}">
        <p14:creationId xmlns:p14="http://schemas.microsoft.com/office/powerpoint/2010/main" val="194219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Overview</a:t>
            </a:r>
            <a:endParaRPr lang="en-US" dirty="0"/>
          </a:p>
        </p:txBody>
      </p:sp>
      <p:sp>
        <p:nvSpPr>
          <p:cNvPr id="3" name="Content Placeholder 2"/>
          <p:cNvSpPr>
            <a:spLocks noGrp="1"/>
          </p:cNvSpPr>
          <p:nvPr>
            <p:ph idx="1"/>
          </p:nvPr>
        </p:nvSpPr>
        <p:spPr/>
        <p:txBody>
          <a:bodyPr/>
          <a:lstStyle/>
          <a:p>
            <a:r>
              <a:rPr lang="en-US" dirty="0" smtClean="0"/>
              <a:t>Renderer embedded in Maya</a:t>
            </a:r>
          </a:p>
          <a:p>
            <a:pPr lvl="1"/>
            <a:r>
              <a:rPr lang="en-US" dirty="0" smtClean="0"/>
              <a:t>Uses DX11 Viewport 2.0 override (Maya 2014)</a:t>
            </a:r>
          </a:p>
          <a:p>
            <a:pPr lvl="1"/>
            <a:r>
              <a:rPr lang="en-US" dirty="0" smtClean="0"/>
              <a:t>Render using their device instead of our own</a:t>
            </a:r>
          </a:p>
          <a:p>
            <a:pPr lvl="1"/>
            <a:r>
              <a:rPr lang="en-US" dirty="0" smtClean="0"/>
              <a:t>Tell Maya which UI to draw</a:t>
            </a:r>
          </a:p>
          <a:p>
            <a:r>
              <a:rPr lang="en-US" dirty="0" smtClean="0"/>
              <a:t>Materials/particles/lens flares/etc. can be live edited inside of Maya</a:t>
            </a:r>
          </a:p>
          <a:p>
            <a:r>
              <a:rPr lang="en-US" dirty="0" smtClean="0"/>
              <a:t>Serves as primary level editor</a:t>
            </a:r>
            <a:endParaRPr lang="en-US" dirty="0"/>
          </a:p>
        </p:txBody>
      </p:sp>
    </p:spTree>
    <p:extLst>
      <p:ext uri="{BB962C8B-B14F-4D97-AF65-F5344CB8AC3E}">
        <p14:creationId xmlns:p14="http://schemas.microsoft.com/office/powerpoint/2010/main" val="231868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17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Compositing</a:t>
            </a:r>
            <a:endParaRPr lang="en-US" dirty="0"/>
          </a:p>
        </p:txBody>
      </p:sp>
      <p:sp>
        <p:nvSpPr>
          <p:cNvPr id="3" name="Content Placeholder 2"/>
          <p:cNvSpPr>
            <a:spLocks noGrp="1"/>
          </p:cNvSpPr>
          <p:nvPr>
            <p:ph idx="1"/>
          </p:nvPr>
        </p:nvSpPr>
        <p:spPr/>
        <p:txBody>
          <a:bodyPr>
            <a:normAutofit lnSpcReduction="10000"/>
          </a:bodyPr>
          <a:lstStyle/>
          <a:p>
            <a:r>
              <a:rPr lang="en-US" dirty="0"/>
              <a:t>Mostly offline </a:t>
            </a:r>
            <a:r>
              <a:rPr lang="en-US" dirty="0" smtClean="0"/>
              <a:t>process</a:t>
            </a:r>
          </a:p>
          <a:p>
            <a:r>
              <a:rPr lang="en-US" dirty="0" smtClean="0"/>
              <a:t>Material asset specifies composite “stack”</a:t>
            </a:r>
          </a:p>
          <a:p>
            <a:r>
              <a:rPr lang="en-US" dirty="0" smtClean="0"/>
              <a:t>Each layer in the stack has:</a:t>
            </a:r>
          </a:p>
          <a:p>
            <a:pPr lvl="1"/>
            <a:r>
              <a:rPr lang="en-US" dirty="0" smtClean="0"/>
              <a:t>Referenced material</a:t>
            </a:r>
          </a:p>
          <a:p>
            <a:pPr lvl="1"/>
            <a:r>
              <a:rPr lang="en-US" dirty="0" smtClean="0"/>
              <a:t>Blend mask</a:t>
            </a:r>
          </a:p>
          <a:p>
            <a:pPr lvl="1"/>
            <a:r>
              <a:rPr lang="en-US" dirty="0" smtClean="0"/>
              <a:t>Blending parameters</a:t>
            </a:r>
          </a:p>
          <a:p>
            <a:r>
              <a:rPr lang="en-US" dirty="0" smtClean="0"/>
              <a:t>Recursively build + composite referenced materials</a:t>
            </a:r>
          </a:p>
          <a:p>
            <a:r>
              <a:rPr lang="en-US" dirty="0" smtClean="0"/>
              <a:t>Combine each layer 1 by 1 using pixel </a:t>
            </a:r>
            <a:r>
              <a:rPr lang="en-US" dirty="0" err="1" smtClean="0"/>
              <a:t>shader</a:t>
            </a:r>
            <a:endParaRPr lang="en-US" dirty="0" smtClean="0"/>
          </a:p>
        </p:txBody>
      </p:sp>
    </p:spTree>
    <p:extLst>
      <p:ext uri="{BB962C8B-B14F-4D97-AF65-F5344CB8AC3E}">
        <p14:creationId xmlns:p14="http://schemas.microsoft.com/office/powerpoint/2010/main" val="387953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Compositing</a:t>
            </a:r>
          </a:p>
        </p:txBody>
      </p:sp>
      <p:sp>
        <p:nvSpPr>
          <p:cNvPr id="3" name="Content Placeholder 2"/>
          <p:cNvSpPr>
            <a:spLocks noGrp="1"/>
          </p:cNvSpPr>
          <p:nvPr>
            <p:ph idx="1"/>
          </p:nvPr>
        </p:nvSpPr>
        <p:spPr/>
        <p:txBody>
          <a:bodyPr/>
          <a:lstStyle/>
          <a:p>
            <a:r>
              <a:rPr lang="en-US" dirty="0" smtClean="0"/>
              <a:t>Generates parameter maps from materials and blending maps</a:t>
            </a:r>
          </a:p>
          <a:p>
            <a:r>
              <a:rPr lang="en-US" dirty="0" smtClean="0"/>
              <a:t>Support compositing subset of BRDFs</a:t>
            </a:r>
          </a:p>
          <a:p>
            <a:pPr lvl="1"/>
            <a:r>
              <a:rPr lang="en-US" dirty="0" smtClean="0"/>
              <a:t>Cloth, GGX, and Anisotropic</a:t>
            </a:r>
          </a:p>
          <a:p>
            <a:pPr lvl="1"/>
            <a:r>
              <a:rPr lang="en-US" dirty="0" smtClean="0"/>
              <a:t>Compositing cloth requires applying 2 BRDFs</a:t>
            </a:r>
            <a:endParaRPr lang="en-US" dirty="0"/>
          </a:p>
        </p:txBody>
      </p:sp>
    </p:spTree>
    <p:extLst>
      <p:ext uri="{BB962C8B-B14F-4D97-AF65-F5344CB8AC3E}">
        <p14:creationId xmlns:p14="http://schemas.microsoft.com/office/powerpoint/2010/main" val="352992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Compositing</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19473708"/>
              </p:ext>
            </p:extLst>
          </p:nvPr>
        </p:nvGraphicFramePr>
        <p:xfrm>
          <a:off x="457200" y="809625"/>
          <a:ext cx="8229600" cy="227076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r>
                        <a:rPr lang="en-US" dirty="0" smtClean="0"/>
                        <a:t>Map</a:t>
                      </a:r>
                      <a:endParaRPr lang="en-US" dirty="0"/>
                    </a:p>
                  </a:txBody>
                  <a:tcPr/>
                </a:tc>
                <a:tc>
                  <a:txBody>
                    <a:bodyPr/>
                    <a:lstStyle/>
                    <a:p>
                      <a:r>
                        <a:rPr lang="en-US" dirty="0" smtClean="0"/>
                        <a:t>R Channel</a:t>
                      </a:r>
                      <a:endParaRPr lang="en-US" dirty="0"/>
                    </a:p>
                  </a:txBody>
                  <a:tcPr/>
                </a:tc>
                <a:tc>
                  <a:txBody>
                    <a:bodyPr/>
                    <a:lstStyle/>
                    <a:p>
                      <a:r>
                        <a:rPr lang="en-US" dirty="0" smtClean="0"/>
                        <a:t>G</a:t>
                      </a:r>
                      <a:r>
                        <a:rPr lang="en-US" baseline="0" dirty="0" smtClean="0"/>
                        <a:t> Channel</a:t>
                      </a:r>
                      <a:endParaRPr lang="en-US" dirty="0"/>
                    </a:p>
                  </a:txBody>
                  <a:tcPr/>
                </a:tc>
                <a:tc>
                  <a:txBody>
                    <a:bodyPr/>
                    <a:lstStyle/>
                    <a:p>
                      <a:r>
                        <a:rPr lang="en-US" dirty="0" smtClean="0"/>
                        <a:t>B Channel</a:t>
                      </a:r>
                      <a:endParaRPr lang="en-US" dirty="0"/>
                    </a:p>
                  </a:txBody>
                  <a:tcPr/>
                </a:tc>
                <a:tc>
                  <a:txBody>
                    <a:bodyPr/>
                    <a:lstStyle/>
                    <a:p>
                      <a:r>
                        <a:rPr lang="en-US" dirty="0" smtClean="0"/>
                        <a:t>A Channel</a:t>
                      </a:r>
                      <a:endParaRPr lang="en-US" dirty="0"/>
                    </a:p>
                  </a:txBody>
                  <a:tcPr/>
                </a:tc>
                <a:tc>
                  <a:txBody>
                    <a:bodyPr/>
                    <a:lstStyle/>
                    <a:p>
                      <a:r>
                        <a:rPr lang="en-US" dirty="0" smtClean="0"/>
                        <a:t>Format</a:t>
                      </a:r>
                      <a:endParaRPr lang="en-US" dirty="0"/>
                    </a:p>
                  </a:txBody>
                  <a:tcPr/>
                </a:tc>
              </a:tr>
              <a:tr h="370840">
                <a:tc>
                  <a:txBody>
                    <a:bodyPr/>
                    <a:lstStyle/>
                    <a:p>
                      <a:r>
                        <a:rPr lang="en-US" dirty="0" smtClean="0"/>
                        <a:t>1</a:t>
                      </a:r>
                      <a:endParaRPr lang="en-US" dirty="0"/>
                    </a:p>
                  </a:txBody>
                  <a:tcPr/>
                </a:tc>
                <a:tc>
                  <a:txBody>
                    <a:bodyPr/>
                    <a:lstStyle/>
                    <a:p>
                      <a:r>
                        <a:rPr lang="en-US" dirty="0" err="1" smtClean="0"/>
                        <a:t>Normals</a:t>
                      </a:r>
                      <a:r>
                        <a:rPr lang="en-US" dirty="0" smtClean="0"/>
                        <a:t> X</a:t>
                      </a:r>
                      <a:endParaRPr lang="en-US" dirty="0"/>
                    </a:p>
                  </a:txBody>
                  <a:tcPr/>
                </a:tc>
                <a:tc>
                  <a:txBody>
                    <a:bodyPr/>
                    <a:lstStyle/>
                    <a:p>
                      <a:r>
                        <a:rPr lang="en-US" dirty="0" err="1" smtClean="0"/>
                        <a:t>Normals</a:t>
                      </a:r>
                      <a:r>
                        <a:rPr lang="en-US" dirty="0" smtClean="0"/>
                        <a:t> Y</a:t>
                      </a:r>
                      <a:endParaRPr lang="en-US" dirty="0"/>
                    </a:p>
                  </a:txBody>
                  <a:tcPr/>
                </a:tc>
                <a:tc>
                  <a:txBody>
                    <a:bodyPr/>
                    <a:lstStyle/>
                    <a:p>
                      <a:r>
                        <a:rPr lang="en-US" dirty="0" smtClean="0"/>
                        <a:t>N/A</a:t>
                      </a:r>
                      <a:endParaRPr lang="en-US" dirty="0"/>
                    </a:p>
                  </a:txBody>
                  <a:tcPr/>
                </a:tc>
                <a:tc>
                  <a:txBody>
                    <a:bodyPr/>
                    <a:lstStyle/>
                    <a:p>
                      <a:r>
                        <a:rPr lang="en-US" dirty="0" smtClean="0"/>
                        <a:t>N/A</a:t>
                      </a:r>
                      <a:endParaRPr lang="en-US" dirty="0"/>
                    </a:p>
                  </a:txBody>
                  <a:tcPr/>
                </a:tc>
                <a:tc>
                  <a:txBody>
                    <a:bodyPr/>
                    <a:lstStyle/>
                    <a:p>
                      <a:r>
                        <a:rPr lang="en-US" dirty="0" smtClean="0"/>
                        <a:t>BC5</a:t>
                      </a:r>
                      <a:endParaRPr lang="en-US" dirty="0"/>
                    </a:p>
                  </a:txBody>
                  <a:tcPr/>
                </a:tc>
              </a:tr>
              <a:tr h="370840">
                <a:tc>
                  <a:txBody>
                    <a:bodyPr/>
                    <a:lstStyle/>
                    <a:p>
                      <a:r>
                        <a:rPr lang="en-US" dirty="0" smtClean="0"/>
                        <a:t>2</a:t>
                      </a:r>
                      <a:endParaRPr lang="en-US" dirty="0"/>
                    </a:p>
                  </a:txBody>
                  <a:tcPr/>
                </a:tc>
                <a:tc>
                  <a:txBody>
                    <a:bodyPr/>
                    <a:lstStyle/>
                    <a:p>
                      <a:r>
                        <a:rPr lang="en-US" dirty="0" smtClean="0"/>
                        <a:t>Diffuse</a:t>
                      </a:r>
                      <a:r>
                        <a:rPr lang="en-US" baseline="0" dirty="0" smtClean="0"/>
                        <a:t> R</a:t>
                      </a:r>
                      <a:endParaRPr lang="en-US" dirty="0"/>
                    </a:p>
                  </a:txBody>
                  <a:tcPr/>
                </a:tc>
                <a:tc>
                  <a:txBody>
                    <a:bodyPr/>
                    <a:lstStyle/>
                    <a:p>
                      <a:r>
                        <a:rPr lang="en-US" dirty="0" smtClean="0"/>
                        <a:t>Diffuse G</a:t>
                      </a:r>
                      <a:endParaRPr lang="en-US" dirty="0"/>
                    </a:p>
                  </a:txBody>
                  <a:tcPr/>
                </a:tc>
                <a:tc>
                  <a:txBody>
                    <a:bodyPr/>
                    <a:lstStyle/>
                    <a:p>
                      <a:r>
                        <a:rPr lang="en-US" dirty="0" smtClean="0"/>
                        <a:t>Diffuse B</a:t>
                      </a:r>
                      <a:endParaRPr lang="en-US" dirty="0"/>
                    </a:p>
                  </a:txBody>
                  <a:tcPr/>
                </a:tc>
                <a:tc>
                  <a:txBody>
                    <a:bodyPr/>
                    <a:lstStyle/>
                    <a:p>
                      <a:r>
                        <a:rPr lang="en-US" dirty="0" smtClean="0"/>
                        <a:t>Alpha (Optional)</a:t>
                      </a:r>
                      <a:endParaRPr lang="en-US" dirty="0"/>
                    </a:p>
                  </a:txBody>
                  <a:tcPr/>
                </a:tc>
                <a:tc>
                  <a:txBody>
                    <a:bodyPr/>
                    <a:lstStyle/>
                    <a:p>
                      <a:r>
                        <a:rPr lang="en-US" dirty="0" smtClean="0"/>
                        <a:t>BC1 or BC3</a:t>
                      </a:r>
                      <a:endParaRPr lang="en-US" dirty="0"/>
                    </a:p>
                  </a:txBody>
                  <a:tcPr/>
                </a:tc>
              </a:tr>
              <a:tr h="370840">
                <a:tc>
                  <a:txBody>
                    <a:bodyPr/>
                    <a:lstStyle/>
                    <a:p>
                      <a:r>
                        <a:rPr lang="en-US" dirty="0" smtClean="0"/>
                        <a:t>3</a:t>
                      </a:r>
                      <a:endParaRPr lang="en-US" dirty="0"/>
                    </a:p>
                  </a:txBody>
                  <a:tcPr/>
                </a:tc>
                <a:tc>
                  <a:txBody>
                    <a:bodyPr/>
                    <a:lstStyle/>
                    <a:p>
                      <a:r>
                        <a:rPr lang="en-US" dirty="0" smtClean="0"/>
                        <a:t>Specular R</a:t>
                      </a:r>
                      <a:endParaRPr lang="en-US" dirty="0"/>
                    </a:p>
                  </a:txBody>
                  <a:tcPr/>
                </a:tc>
                <a:tc>
                  <a:txBody>
                    <a:bodyPr/>
                    <a:lstStyle/>
                    <a:p>
                      <a:r>
                        <a:rPr lang="en-US" dirty="0" smtClean="0"/>
                        <a:t>Specular G</a:t>
                      </a:r>
                      <a:endParaRPr lang="en-US" dirty="0"/>
                    </a:p>
                  </a:txBody>
                  <a:tcPr/>
                </a:tc>
                <a:tc>
                  <a:txBody>
                    <a:bodyPr/>
                    <a:lstStyle/>
                    <a:p>
                      <a:r>
                        <a:rPr lang="en-US" dirty="0" smtClean="0"/>
                        <a:t>Specular</a:t>
                      </a:r>
                      <a:r>
                        <a:rPr lang="en-US" baseline="0" dirty="0" smtClean="0"/>
                        <a:t> B</a:t>
                      </a:r>
                      <a:endParaRPr lang="en-US" dirty="0"/>
                    </a:p>
                  </a:txBody>
                  <a:tcPr/>
                </a:tc>
                <a:tc>
                  <a:txBody>
                    <a:bodyPr/>
                    <a:lstStyle/>
                    <a:p>
                      <a:r>
                        <a:rPr lang="en-US" dirty="0" smtClean="0"/>
                        <a:t>Specular Intensity</a:t>
                      </a:r>
                      <a:endParaRPr lang="en-US" dirty="0"/>
                    </a:p>
                  </a:txBody>
                  <a:tcPr/>
                </a:tc>
                <a:tc>
                  <a:txBody>
                    <a:bodyPr/>
                    <a:lstStyle/>
                    <a:p>
                      <a:r>
                        <a:rPr lang="en-US" dirty="0" smtClean="0"/>
                        <a:t>BC3</a:t>
                      </a:r>
                      <a:endParaRPr lang="en-US" dirty="0"/>
                    </a:p>
                  </a:txBody>
                  <a:tcPr/>
                </a:tc>
              </a:tr>
              <a:tr h="370840">
                <a:tc>
                  <a:txBody>
                    <a:bodyPr/>
                    <a:lstStyle/>
                    <a:p>
                      <a:r>
                        <a:rPr lang="en-US" dirty="0" smtClean="0"/>
                        <a:t>4</a:t>
                      </a:r>
                      <a:endParaRPr lang="en-US" dirty="0"/>
                    </a:p>
                  </a:txBody>
                  <a:tcPr/>
                </a:tc>
                <a:tc>
                  <a:txBody>
                    <a:bodyPr/>
                    <a:lstStyle/>
                    <a:p>
                      <a:r>
                        <a:rPr lang="en-US" dirty="0" smtClean="0"/>
                        <a:t>Roughness</a:t>
                      </a:r>
                      <a:endParaRPr lang="en-US" dirty="0"/>
                    </a:p>
                  </a:txBody>
                  <a:tcPr/>
                </a:tc>
                <a:tc>
                  <a:txBody>
                    <a:bodyPr/>
                    <a:lstStyle/>
                    <a:p>
                      <a:r>
                        <a:rPr lang="en-US" dirty="0" smtClean="0"/>
                        <a:t>AO</a:t>
                      </a:r>
                      <a:endParaRPr lang="en-US" dirty="0"/>
                    </a:p>
                  </a:txBody>
                  <a:tcPr/>
                </a:tc>
                <a:tc>
                  <a:txBody>
                    <a:bodyPr/>
                    <a:lstStyle/>
                    <a:p>
                      <a:r>
                        <a:rPr lang="en-US" dirty="0" smtClean="0"/>
                        <a:t>BRDF Blend</a:t>
                      </a:r>
                      <a:endParaRPr lang="en-US" dirty="0"/>
                    </a:p>
                  </a:txBody>
                  <a:tcPr/>
                </a:tc>
                <a:tc>
                  <a:txBody>
                    <a:bodyPr/>
                    <a:lstStyle/>
                    <a:p>
                      <a:r>
                        <a:rPr lang="en-US" dirty="0" smtClean="0"/>
                        <a:t>Anisotropy</a:t>
                      </a:r>
                      <a:endParaRPr lang="en-US" dirty="0"/>
                    </a:p>
                  </a:txBody>
                  <a:tcPr/>
                </a:tc>
                <a:tc>
                  <a:txBody>
                    <a:bodyPr/>
                    <a:lstStyle/>
                    <a:p>
                      <a:r>
                        <a:rPr lang="en-US" dirty="0" smtClean="0"/>
                        <a:t>BC3</a:t>
                      </a:r>
                      <a:endParaRPr lang="en-US" dirty="0"/>
                    </a:p>
                  </a:txBody>
                  <a:tcPr/>
                </a:tc>
              </a:tr>
            </a:tbl>
          </a:graphicData>
        </a:graphic>
      </p:graphicFrame>
    </p:spTree>
    <p:extLst>
      <p:ext uri="{BB962C8B-B14F-4D97-AF65-F5344CB8AC3E}">
        <p14:creationId xmlns:p14="http://schemas.microsoft.com/office/powerpoint/2010/main" val="81753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Compositing</a:t>
            </a:r>
            <a:endParaRPr lang="en-US" dirty="0"/>
          </a:p>
        </p:txBody>
      </p:sp>
      <p:sp>
        <p:nvSpPr>
          <p:cNvPr id="4" name="Content Placeholder 2"/>
          <p:cNvSpPr>
            <a:spLocks noGrp="1"/>
          </p:cNvSpPr>
          <p:nvPr>
            <p:ph idx="1"/>
          </p:nvPr>
        </p:nvSpPr>
        <p:spPr>
          <a:xfrm>
            <a:off x="457200" y="619125"/>
            <a:ext cx="8305800" cy="3857625"/>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Autofit/>
          </a:bodyPr>
          <a:lstStyle/>
          <a:p>
            <a:pPr marL="0" indent="0">
              <a:buNone/>
            </a:pPr>
            <a:r>
              <a:rPr lang="en-US" sz="1400" b="1" dirty="0" smtClean="0">
                <a:solidFill>
                  <a:schemeClr val="tx1"/>
                </a:solidFill>
                <a:latin typeface="Courier New" panose="02070309020205020404" pitchFamily="49" charset="0"/>
                <a:cs typeface="Courier New" panose="02070309020205020404" pitchFamily="49" charset="0"/>
              </a:rPr>
              <a:t>// Compositing pixel </a:t>
            </a:r>
            <a:r>
              <a:rPr lang="en-US" sz="1400" b="1" dirty="0" err="1" smtClean="0">
                <a:solidFill>
                  <a:schemeClr val="tx1"/>
                </a:solidFill>
                <a:latin typeface="Courier New" panose="02070309020205020404" pitchFamily="49" charset="0"/>
                <a:cs typeface="Courier New" panose="02070309020205020404" pitchFamily="49" charset="0"/>
              </a:rPr>
              <a:t>shader</a:t>
            </a:r>
            <a:r>
              <a:rPr lang="en-US" sz="1400" b="1" dirty="0" smtClean="0">
                <a:solidFill>
                  <a:schemeClr val="tx1"/>
                </a:solidFill>
                <a:latin typeface="Courier New" panose="02070309020205020404" pitchFamily="49" charset="0"/>
                <a:cs typeface="Courier New" panose="02070309020205020404" pitchFamily="49" charset="0"/>
              </a:rPr>
              <a:t> run on a quad covering the entire output texture</a:t>
            </a:r>
          </a:p>
          <a:p>
            <a:pPr marL="0" indent="0">
              <a:buNone/>
            </a:pPr>
            <a:r>
              <a:rPr lang="en-US" sz="1400" b="1" dirty="0" err="1" smtClean="0">
                <a:solidFill>
                  <a:schemeClr val="tx1"/>
                </a:solidFill>
                <a:latin typeface="Courier New" panose="02070309020205020404" pitchFamily="49" charset="0"/>
                <a:cs typeface="Courier New" panose="02070309020205020404" pitchFamily="49" charset="0"/>
              </a:rPr>
              <a:t>CompositeOutput</a:t>
            </a:r>
            <a:r>
              <a:rPr lang="en-US" sz="1400" b="1" dirty="0" smtClean="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CompositePS</a:t>
            </a:r>
            <a:r>
              <a:rPr lang="en-US" sz="1400" b="1" dirty="0">
                <a:solidFill>
                  <a:schemeClr val="tx1"/>
                </a:solidFill>
                <a:latin typeface="Courier New" panose="02070309020205020404" pitchFamily="49" charset="0"/>
                <a:cs typeface="Courier New" panose="02070309020205020404" pitchFamily="49" charset="0"/>
              </a:rPr>
              <a:t>(in </a:t>
            </a:r>
            <a:r>
              <a:rPr lang="en-US" sz="1400" b="1" dirty="0" smtClean="0">
                <a:solidFill>
                  <a:schemeClr val="tx1"/>
                </a:solidFill>
                <a:latin typeface="Courier New" panose="02070309020205020404" pitchFamily="49" charset="0"/>
                <a:cs typeface="Courier New" panose="02070309020205020404" pitchFamily="49" charset="0"/>
              </a:rPr>
              <a:t>float2 UV : UV) </a:t>
            </a:r>
            <a:r>
              <a:rPr lang="en-US" sz="1400" b="1" dirty="0">
                <a:solidFill>
                  <a:schemeClr val="tx1"/>
                </a:solidFill>
                <a:latin typeface="Courier New" panose="02070309020205020404" pitchFamily="49" charset="0"/>
                <a:cs typeface="Courier New" panose="02070309020205020404" pitchFamily="49" charset="0"/>
              </a:rPr>
              <a:t>{</a:t>
            </a:r>
          </a:p>
          <a:p>
            <a:pPr marL="0" indent="0">
              <a:buNone/>
            </a:pP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CompositeOutput</a:t>
            </a:r>
            <a:r>
              <a:rPr lang="en-US" sz="1400" b="1" dirty="0">
                <a:solidFill>
                  <a:schemeClr val="tx1"/>
                </a:solidFill>
                <a:latin typeface="Courier New" panose="02070309020205020404" pitchFamily="49" charset="0"/>
                <a:cs typeface="Courier New" panose="02070309020205020404" pitchFamily="49" charset="0"/>
              </a:rPr>
              <a:t> output;</a:t>
            </a:r>
          </a:p>
          <a:p>
            <a:pPr marL="0" indent="0">
              <a:buNone/>
            </a:pP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float </a:t>
            </a:r>
            <a:r>
              <a:rPr lang="en-US" sz="1400" b="1" dirty="0" err="1">
                <a:solidFill>
                  <a:schemeClr val="tx1"/>
                </a:solidFill>
                <a:latin typeface="Courier New" panose="02070309020205020404" pitchFamily="49" charset="0"/>
                <a:cs typeface="Courier New" panose="02070309020205020404" pitchFamily="49" charset="0"/>
              </a:rPr>
              <a:t>blendAmt</a:t>
            </a:r>
            <a:r>
              <a:rPr lang="en-US" sz="1400" b="1" dirty="0">
                <a:solidFill>
                  <a:schemeClr val="tx1"/>
                </a:solidFill>
                <a:latin typeface="Courier New" panose="02070309020205020404" pitchFamily="49" charset="0"/>
                <a:cs typeface="Courier New" panose="02070309020205020404" pitchFamily="49" charset="0"/>
              </a:rPr>
              <a:t> = </a:t>
            </a:r>
            <a:r>
              <a:rPr lang="en-US" sz="1400" b="1" dirty="0" err="1" smtClean="0">
                <a:solidFill>
                  <a:schemeClr val="tx1"/>
                </a:solidFill>
                <a:latin typeface="Courier New" panose="02070309020205020404" pitchFamily="49" charset="0"/>
                <a:cs typeface="Courier New" panose="02070309020205020404" pitchFamily="49" charset="0"/>
              </a:rPr>
              <a:t>BlendScale</a:t>
            </a:r>
            <a:r>
              <a:rPr lang="en-US" sz="1400" b="1" dirty="0" smtClean="0">
                <a:solidFill>
                  <a:schemeClr val="tx1"/>
                </a:solidFill>
                <a:latin typeface="Courier New" panose="02070309020205020404" pitchFamily="49" charset="0"/>
                <a:cs typeface="Courier New" panose="02070309020205020404" pitchFamily="49" charset="0"/>
              </a:rPr>
              <a:t> </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smtClean="0">
                <a:solidFill>
                  <a:schemeClr val="tx1"/>
                </a:solidFill>
                <a:latin typeface="Courier New" panose="02070309020205020404" pitchFamily="49" charset="0"/>
                <a:cs typeface="Courier New" panose="02070309020205020404" pitchFamily="49" charset="0"/>
              </a:rPr>
              <a:t>BlendMap.Sample</a:t>
            </a:r>
            <a:r>
              <a:rPr lang="en-US" sz="1400" b="1" dirty="0" smtClean="0">
                <a:solidFill>
                  <a:schemeClr val="tx1"/>
                </a:solidFill>
                <a:latin typeface="Courier New" panose="02070309020205020404" pitchFamily="49" charset="0"/>
                <a:cs typeface="Courier New" panose="02070309020205020404" pitchFamily="49" charset="0"/>
              </a:rPr>
              <a:t>(Sampler, UV);</a:t>
            </a: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float4 </a:t>
            </a:r>
            <a:r>
              <a:rPr lang="en-US" sz="1400" b="1" dirty="0" err="1">
                <a:solidFill>
                  <a:schemeClr val="tx1"/>
                </a:solidFill>
                <a:latin typeface="Courier New" panose="02070309020205020404" pitchFamily="49" charset="0"/>
                <a:cs typeface="Courier New" panose="02070309020205020404" pitchFamily="49" charset="0"/>
              </a:rPr>
              <a:t>diffuseA</a:t>
            </a:r>
            <a:r>
              <a:rPr lang="en-US" sz="1400" b="1" dirty="0">
                <a:solidFill>
                  <a:schemeClr val="tx1"/>
                </a:solidFill>
                <a:latin typeface="Courier New" panose="02070309020205020404" pitchFamily="49" charset="0"/>
                <a:cs typeface="Courier New" panose="02070309020205020404" pitchFamily="49" charset="0"/>
              </a:rPr>
              <a:t> = </a:t>
            </a:r>
            <a:r>
              <a:rPr lang="en-US" sz="1400" b="1" dirty="0" err="1" smtClean="0">
                <a:solidFill>
                  <a:schemeClr val="tx1"/>
                </a:solidFill>
                <a:latin typeface="Courier New" panose="02070309020205020404" pitchFamily="49" charset="0"/>
                <a:cs typeface="Courier New" panose="02070309020205020404" pitchFamily="49" charset="0"/>
              </a:rPr>
              <a:t>DiffuseTintA</a:t>
            </a:r>
            <a:r>
              <a:rPr lang="en-US" sz="1400" b="1" dirty="0" smtClean="0">
                <a:solidFill>
                  <a:schemeClr val="tx1"/>
                </a:solidFill>
                <a:latin typeface="Courier New" panose="02070309020205020404" pitchFamily="49" charset="0"/>
                <a:cs typeface="Courier New" panose="02070309020205020404" pitchFamily="49" charset="0"/>
              </a:rPr>
              <a:t> </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smtClean="0">
                <a:solidFill>
                  <a:schemeClr val="tx1"/>
                </a:solidFill>
                <a:latin typeface="Courier New" panose="02070309020205020404" pitchFamily="49" charset="0"/>
                <a:cs typeface="Courier New" panose="02070309020205020404" pitchFamily="49" charset="0"/>
              </a:rPr>
              <a:t>DiffuseMapA.Sample</a:t>
            </a:r>
            <a:r>
              <a:rPr lang="en-US" sz="1400" b="1" dirty="0" smtClean="0">
                <a:solidFill>
                  <a:schemeClr val="tx1"/>
                </a:solidFill>
                <a:latin typeface="Courier New" panose="02070309020205020404" pitchFamily="49" charset="0"/>
                <a:cs typeface="Courier New" panose="02070309020205020404" pitchFamily="49" charset="0"/>
              </a:rPr>
              <a:t>(Sampler</a:t>
            </a:r>
            <a:r>
              <a:rPr lang="en-US" sz="1400" b="1" dirty="0">
                <a:solidFill>
                  <a:schemeClr val="tx1"/>
                </a:solidFill>
                <a:latin typeface="Courier New" panose="02070309020205020404" pitchFamily="49" charset="0"/>
                <a:cs typeface="Courier New" panose="02070309020205020404" pitchFamily="49" charset="0"/>
              </a:rPr>
              <a:t>, UV)</a:t>
            </a:r>
            <a:r>
              <a:rPr lang="en-US" sz="1400" b="1" dirty="0" smtClean="0">
                <a:solidFill>
                  <a:schemeClr val="tx1"/>
                </a:solidFill>
                <a:latin typeface="Courier New" panose="02070309020205020404" pitchFamily="49" charset="0"/>
                <a:cs typeface="Courier New" panose="02070309020205020404" pitchFamily="49" charset="0"/>
              </a:rPr>
              <a:t>;</a:t>
            </a: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float4 </a:t>
            </a:r>
            <a:r>
              <a:rPr lang="en-US" sz="1400" b="1" dirty="0" err="1">
                <a:solidFill>
                  <a:schemeClr val="tx1"/>
                </a:solidFill>
                <a:latin typeface="Courier New" panose="02070309020205020404" pitchFamily="49" charset="0"/>
                <a:cs typeface="Courier New" panose="02070309020205020404" pitchFamily="49" charset="0"/>
              </a:rPr>
              <a:t>diffuseB</a:t>
            </a:r>
            <a:r>
              <a:rPr lang="en-US" sz="1400" b="1" dirty="0">
                <a:solidFill>
                  <a:schemeClr val="tx1"/>
                </a:solidFill>
                <a:latin typeface="Courier New" panose="02070309020205020404" pitchFamily="49" charset="0"/>
                <a:cs typeface="Courier New" panose="02070309020205020404" pitchFamily="49" charset="0"/>
              </a:rPr>
              <a:t> = </a:t>
            </a:r>
            <a:r>
              <a:rPr lang="en-US" sz="1400" b="1" dirty="0" err="1" smtClean="0">
                <a:solidFill>
                  <a:schemeClr val="tx1"/>
                </a:solidFill>
                <a:latin typeface="Courier New" panose="02070309020205020404" pitchFamily="49" charset="0"/>
                <a:cs typeface="Courier New" panose="02070309020205020404" pitchFamily="49" charset="0"/>
              </a:rPr>
              <a:t>DiffuseTintB</a:t>
            </a:r>
            <a:r>
              <a:rPr lang="en-US" sz="1400" b="1" dirty="0" smtClean="0">
                <a:solidFill>
                  <a:schemeClr val="tx1"/>
                </a:solidFill>
                <a:latin typeface="Courier New" panose="02070309020205020404" pitchFamily="49" charset="0"/>
                <a:cs typeface="Courier New" panose="02070309020205020404" pitchFamily="49" charset="0"/>
              </a:rPr>
              <a:t> </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smtClean="0">
                <a:solidFill>
                  <a:schemeClr val="tx1"/>
                </a:solidFill>
                <a:latin typeface="Courier New" panose="02070309020205020404" pitchFamily="49" charset="0"/>
                <a:cs typeface="Courier New" panose="02070309020205020404" pitchFamily="49" charset="0"/>
              </a:rPr>
              <a:t>DiffuseMapB.Sample</a:t>
            </a:r>
            <a:r>
              <a:rPr lang="en-US" sz="1400" b="1" dirty="0" smtClean="0">
                <a:solidFill>
                  <a:schemeClr val="tx1"/>
                </a:solidFill>
                <a:latin typeface="Courier New" panose="02070309020205020404" pitchFamily="49" charset="0"/>
                <a:cs typeface="Courier New" panose="02070309020205020404" pitchFamily="49" charset="0"/>
              </a:rPr>
              <a:t>(Sampler</a:t>
            </a:r>
            <a:r>
              <a:rPr lang="en-US" sz="1400" b="1" dirty="0">
                <a:solidFill>
                  <a:schemeClr val="tx1"/>
                </a:solidFill>
                <a:latin typeface="Courier New" panose="02070309020205020404" pitchFamily="49" charset="0"/>
                <a:cs typeface="Courier New" panose="02070309020205020404" pitchFamily="49" charset="0"/>
              </a:rPr>
              <a:t>, UV)</a:t>
            </a:r>
            <a:r>
              <a:rPr lang="en-US" sz="1400" b="1" dirty="0" smtClean="0">
                <a:solidFill>
                  <a:schemeClr val="tx1"/>
                </a:solidFill>
                <a:latin typeface="Courier New" panose="02070309020205020404" pitchFamily="49" charset="0"/>
                <a:cs typeface="Courier New" panose="02070309020205020404" pitchFamily="49" charset="0"/>
              </a:rPr>
              <a:t>;</a:t>
            </a: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float </a:t>
            </a:r>
            <a:r>
              <a:rPr lang="en-US" sz="1400" b="1" dirty="0" err="1">
                <a:solidFill>
                  <a:schemeClr val="tx1"/>
                </a:solidFill>
                <a:latin typeface="Courier New" panose="02070309020205020404" pitchFamily="49" charset="0"/>
                <a:cs typeface="Courier New" panose="02070309020205020404" pitchFamily="49" charset="0"/>
              </a:rPr>
              <a:t>diffuseBlendAmt</a:t>
            </a:r>
            <a:r>
              <a:rPr lang="en-US" sz="1400" b="1" dirty="0">
                <a:solidFill>
                  <a:schemeClr val="tx1"/>
                </a:solidFill>
                <a:latin typeface="Courier New" panose="02070309020205020404" pitchFamily="49" charset="0"/>
                <a:cs typeface="Courier New" panose="02070309020205020404" pitchFamily="49" charset="0"/>
              </a:rPr>
              <a:t> = </a:t>
            </a:r>
            <a:r>
              <a:rPr lang="en-US" sz="1400" b="1" dirty="0" err="1">
                <a:solidFill>
                  <a:schemeClr val="tx1"/>
                </a:solidFill>
                <a:latin typeface="Courier New" panose="02070309020205020404" pitchFamily="49" charset="0"/>
                <a:cs typeface="Courier New" panose="02070309020205020404" pitchFamily="49" charset="0"/>
              </a:rPr>
              <a:t>blendAmt</a:t>
            </a:r>
            <a:r>
              <a:rPr lang="en-US" sz="1400" b="1" dirty="0">
                <a:solidFill>
                  <a:schemeClr val="tx1"/>
                </a:solidFill>
                <a:latin typeface="Courier New" panose="02070309020205020404" pitchFamily="49" charset="0"/>
                <a:cs typeface="Courier New" panose="02070309020205020404" pitchFamily="49" charset="0"/>
              </a:rPr>
              <a:t> * </a:t>
            </a:r>
            <a:r>
              <a:rPr lang="en-US" sz="1400" b="1" dirty="0" err="1">
                <a:solidFill>
                  <a:schemeClr val="tx1"/>
                </a:solidFill>
                <a:latin typeface="Courier New" panose="02070309020205020404" pitchFamily="49" charset="0"/>
                <a:cs typeface="Courier New" panose="02070309020205020404" pitchFamily="49" charset="0"/>
              </a:rPr>
              <a:t>DiffuseContribution</a:t>
            </a:r>
            <a:r>
              <a:rPr lang="en-US" sz="1400" b="1" dirty="0">
                <a:solidFill>
                  <a:schemeClr val="tx1"/>
                </a:solidFill>
                <a:latin typeface="Courier New" panose="02070309020205020404" pitchFamily="49" charset="0"/>
                <a:cs typeface="Courier New" panose="02070309020205020404" pitchFamily="49" charset="0"/>
              </a:rPr>
              <a:t>;</a:t>
            </a:r>
          </a:p>
          <a:p>
            <a:pPr marL="0" indent="0">
              <a:buNone/>
            </a:pP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output.Diffuse</a:t>
            </a:r>
            <a:r>
              <a:rPr lang="en-US" sz="1400" b="1" dirty="0">
                <a:solidFill>
                  <a:schemeClr val="tx1"/>
                </a:solidFill>
                <a:latin typeface="Courier New" panose="02070309020205020404" pitchFamily="49" charset="0"/>
                <a:cs typeface="Courier New" panose="02070309020205020404" pitchFamily="49" charset="0"/>
              </a:rPr>
              <a:t> = Blend(</a:t>
            </a:r>
            <a:r>
              <a:rPr lang="en-US" sz="1400" b="1" dirty="0" err="1">
                <a:solidFill>
                  <a:schemeClr val="tx1"/>
                </a:solidFill>
                <a:latin typeface="Courier New" panose="02070309020205020404" pitchFamily="49" charset="0"/>
                <a:cs typeface="Courier New" panose="02070309020205020404" pitchFamily="49" charset="0"/>
              </a:rPr>
              <a:t>diffuseA</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diffuseB</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diffuseBlendAmt</a:t>
            </a:r>
            <a:r>
              <a:rPr lang="en-US" sz="1400" b="1" dirty="0">
                <a:solidFill>
                  <a:schemeClr val="tx1"/>
                </a:solidFill>
                <a:latin typeface="Courier New" panose="02070309020205020404" pitchFamily="49" charset="0"/>
                <a:cs typeface="Courier New" panose="02070309020205020404" pitchFamily="49" charset="0"/>
              </a:rPr>
              <a:t>, </a:t>
            </a:r>
            <a:r>
              <a:rPr lang="en-US" sz="1400" b="1" dirty="0" smtClean="0">
                <a:solidFill>
                  <a:schemeClr val="tx1"/>
                </a:solidFill>
                <a:latin typeface="Courier New" panose="02070309020205020404" pitchFamily="49" charset="0"/>
                <a:cs typeface="Courier New" panose="02070309020205020404" pitchFamily="49" charset="0"/>
              </a:rPr>
              <a:t>                  </a:t>
            </a:r>
          </a:p>
          <a:p>
            <a:pPr marL="0" indent="0">
              <a:buNone/>
            </a:pPr>
            <a:r>
              <a:rPr lang="en-US" sz="1400" b="1" dirty="0">
                <a:solidFill>
                  <a:schemeClr val="tx1"/>
                </a:solidFill>
                <a:latin typeface="Courier New" panose="02070309020205020404" pitchFamily="49" charset="0"/>
                <a:cs typeface="Courier New" panose="02070309020205020404" pitchFamily="49" charset="0"/>
              </a:rPr>
              <a:t> </a:t>
            </a:r>
            <a:r>
              <a:rPr lang="en-US" sz="1400" b="1" dirty="0" smtClean="0">
                <a:solidFill>
                  <a:schemeClr val="tx1"/>
                </a:solidFill>
                <a:latin typeface="Courier New" panose="02070309020205020404" pitchFamily="49" charset="0"/>
                <a:cs typeface="Courier New" panose="02070309020205020404" pitchFamily="49" charset="0"/>
              </a:rPr>
              <a:t>                          </a:t>
            </a:r>
            <a:r>
              <a:rPr lang="en-US" sz="1400" b="1" dirty="0" err="1" smtClean="0">
                <a:solidFill>
                  <a:schemeClr val="tx1"/>
                </a:solidFill>
                <a:latin typeface="Courier New" panose="02070309020205020404" pitchFamily="49" charset="0"/>
                <a:cs typeface="Courier New" panose="02070309020205020404" pitchFamily="49" charset="0"/>
              </a:rPr>
              <a:t>DiffuseBlendMode</a:t>
            </a:r>
            <a:r>
              <a:rPr lang="en-US" sz="1400" b="1" dirty="0">
                <a:solidFill>
                  <a:schemeClr val="tx1"/>
                </a:solidFill>
                <a:latin typeface="Courier New" panose="02070309020205020404" pitchFamily="49" charset="0"/>
                <a:cs typeface="Courier New" panose="02070309020205020404" pitchFamily="49" charset="0"/>
              </a:rPr>
              <a:t>);</a:t>
            </a:r>
          </a:p>
          <a:p>
            <a:pPr marL="0" indent="0">
              <a:buNone/>
            </a:pP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 Do the same for specular, </a:t>
            </a:r>
            <a:r>
              <a:rPr lang="en-US" sz="1400" b="1" dirty="0" err="1">
                <a:solidFill>
                  <a:schemeClr val="tx1"/>
                </a:solidFill>
                <a:latin typeface="Courier New" panose="02070309020205020404" pitchFamily="49" charset="0"/>
                <a:cs typeface="Courier New" panose="02070309020205020404" pitchFamily="49" charset="0"/>
              </a:rPr>
              <a:t>normals</a:t>
            </a:r>
            <a:r>
              <a:rPr lang="en-US" sz="1400" b="1" dirty="0">
                <a:solidFill>
                  <a:schemeClr val="tx1"/>
                </a:solidFill>
                <a:latin typeface="Courier New" panose="02070309020205020404" pitchFamily="49" charset="0"/>
                <a:cs typeface="Courier New" panose="02070309020205020404" pitchFamily="49" charset="0"/>
              </a:rPr>
              <a:t>, AO, etc.</a:t>
            </a:r>
          </a:p>
          <a:p>
            <a:pPr marL="0" indent="0">
              <a:buNone/>
            </a:pP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return output;</a:t>
            </a:r>
          </a:p>
          <a:p>
            <a:pPr marL="0" indent="0">
              <a:buNone/>
            </a:pPr>
            <a:r>
              <a:rPr lang="en-US" sz="1400" b="1" dirty="0">
                <a:solidFill>
                  <a:schemeClr val="tx1"/>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703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6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4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Layers</a:t>
            </a:r>
            <a:endParaRPr lang="en-US" dirty="0"/>
          </a:p>
        </p:txBody>
      </p:sp>
      <p:sp>
        <p:nvSpPr>
          <p:cNvPr id="3" name="Content Placeholder 2"/>
          <p:cNvSpPr>
            <a:spLocks noGrp="1"/>
          </p:cNvSpPr>
          <p:nvPr>
            <p:ph idx="1"/>
          </p:nvPr>
        </p:nvSpPr>
        <p:spPr>
          <a:xfrm>
            <a:off x="304800" y="971550"/>
            <a:ext cx="4724400" cy="3790950"/>
          </a:xfrm>
        </p:spPr>
        <p:txBody>
          <a:bodyPr/>
          <a:lstStyle/>
          <a:p>
            <a:r>
              <a:rPr lang="en-US" dirty="0" smtClean="0"/>
              <a:t>Up to 4 layers</a:t>
            </a:r>
          </a:p>
          <a:p>
            <a:pPr lvl="1"/>
            <a:r>
              <a:rPr lang="en-US" dirty="0" smtClean="0"/>
              <a:t>Derived from base materials</a:t>
            </a:r>
          </a:p>
          <a:p>
            <a:pPr lvl="1"/>
            <a:r>
              <a:rPr lang="en-US" dirty="0" smtClean="0"/>
              <a:t>Separate compositing chain per layer</a:t>
            </a:r>
          </a:p>
          <a:p>
            <a:pPr lvl="1"/>
            <a:r>
              <a:rPr lang="en-US" dirty="0" smtClean="0"/>
              <a:t>Driven by vertex colors</a:t>
            </a:r>
          </a:p>
        </p:txBody>
      </p:sp>
      <p:pic>
        <p:nvPicPr>
          <p:cNvPr id="5" name="Picture 4"/>
          <p:cNvPicPr>
            <a:picLocks noChangeAspect="1"/>
          </p:cNvPicPr>
          <p:nvPr/>
        </p:nvPicPr>
        <p:blipFill>
          <a:blip r:embed="rId3" cstate="print"/>
          <a:stretch>
            <a:fillRect/>
          </a:stretch>
        </p:blipFill>
        <p:spPr>
          <a:xfrm>
            <a:off x="5257800" y="941614"/>
            <a:ext cx="3393621" cy="3393621"/>
          </a:xfrm>
          <a:prstGeom prst="rect">
            <a:avLst/>
          </a:prstGeom>
        </p:spPr>
      </p:pic>
    </p:spTree>
    <p:extLst>
      <p:ext uri="{BB962C8B-B14F-4D97-AF65-F5344CB8AC3E}">
        <p14:creationId xmlns:p14="http://schemas.microsoft.com/office/powerpoint/2010/main" val="17868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Layers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644764"/>
            <a:ext cx="7162800" cy="4350957"/>
          </a:xfrm>
        </p:spPr>
      </p:pic>
    </p:spTree>
    <p:extLst>
      <p:ext uri="{BB962C8B-B14F-4D97-AF65-F5344CB8AC3E}">
        <p14:creationId xmlns:p14="http://schemas.microsoft.com/office/powerpoint/2010/main" val="312272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Layers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656222"/>
            <a:ext cx="7162800" cy="4350957"/>
          </a:xfrm>
        </p:spPr>
      </p:pic>
    </p:spTree>
    <p:extLst>
      <p:ext uri="{BB962C8B-B14F-4D97-AF65-F5344CB8AC3E}">
        <p14:creationId xmlns:p14="http://schemas.microsoft.com/office/powerpoint/2010/main" val="41669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a:t>
            </a:r>
            <a:endParaRPr lang="en-US" dirty="0"/>
          </a:p>
        </p:txBody>
      </p:sp>
      <p:sp>
        <p:nvSpPr>
          <p:cNvPr id="3" name="Content Placeholder 2"/>
          <p:cNvSpPr>
            <a:spLocks noGrp="1"/>
          </p:cNvSpPr>
          <p:nvPr>
            <p:ph idx="1"/>
          </p:nvPr>
        </p:nvSpPr>
        <p:spPr/>
        <p:txBody>
          <a:bodyPr>
            <a:normAutofit/>
          </a:bodyPr>
          <a:lstStyle/>
          <a:p>
            <a:r>
              <a:rPr lang="en-US" dirty="0"/>
              <a:t>2 GB texture </a:t>
            </a:r>
            <a:r>
              <a:rPr lang="en-US" dirty="0" smtClean="0"/>
              <a:t>budget</a:t>
            </a:r>
          </a:p>
          <a:p>
            <a:r>
              <a:rPr lang="en-US" dirty="0" smtClean="0"/>
              <a:t>128 </a:t>
            </a:r>
            <a:r>
              <a:rPr lang="en-US" dirty="0" err="1" smtClean="0"/>
              <a:t>MiB</a:t>
            </a:r>
            <a:r>
              <a:rPr lang="en-US" dirty="0" smtClean="0"/>
              <a:t> sound budget</a:t>
            </a:r>
          </a:p>
          <a:p>
            <a:r>
              <a:rPr lang="en-US" dirty="0" smtClean="0"/>
              <a:t>700 </a:t>
            </a:r>
            <a:r>
              <a:rPr lang="en-US" dirty="0" err="1" smtClean="0"/>
              <a:t>MiB</a:t>
            </a:r>
            <a:r>
              <a:rPr lang="en-US" dirty="0" smtClean="0"/>
              <a:t> level geometry</a:t>
            </a:r>
          </a:p>
          <a:p>
            <a:r>
              <a:rPr lang="en-US" dirty="0" smtClean="0"/>
              <a:t>600 </a:t>
            </a:r>
            <a:r>
              <a:rPr lang="en-US" dirty="0" err="1" smtClean="0"/>
              <a:t>MiB</a:t>
            </a:r>
            <a:r>
              <a:rPr lang="en-US" dirty="0" smtClean="0"/>
              <a:t> character textures</a:t>
            </a:r>
          </a:p>
          <a:p>
            <a:r>
              <a:rPr lang="en-US" dirty="0" smtClean="0"/>
              <a:t>250 </a:t>
            </a:r>
            <a:r>
              <a:rPr lang="en-US" dirty="0" err="1" smtClean="0"/>
              <a:t>MiB</a:t>
            </a:r>
            <a:r>
              <a:rPr lang="en-US" dirty="0" smtClean="0"/>
              <a:t> global textures (FX, UI, light maps, etc..)</a:t>
            </a:r>
          </a:p>
          <a:p>
            <a:pPr lvl="1"/>
            <a:r>
              <a:rPr lang="en-US" dirty="0" smtClean="0"/>
              <a:t>Even characters have </a:t>
            </a:r>
            <a:r>
              <a:rPr lang="en-US" dirty="0" err="1" smtClean="0"/>
              <a:t>lightmap</a:t>
            </a:r>
            <a:r>
              <a:rPr lang="en-US" dirty="0" smtClean="0"/>
              <a:t> data</a:t>
            </a:r>
          </a:p>
          <a:p>
            <a:r>
              <a:rPr lang="en-US" dirty="0" smtClean="0"/>
              <a:t>700 </a:t>
            </a:r>
            <a:r>
              <a:rPr lang="en-US" dirty="0" err="1" smtClean="0"/>
              <a:t>MiB</a:t>
            </a:r>
            <a:r>
              <a:rPr lang="en-US" dirty="0" smtClean="0"/>
              <a:t> animation</a:t>
            </a:r>
          </a:p>
        </p:txBody>
      </p:sp>
    </p:spTree>
    <p:extLst>
      <p:ext uri="{BB962C8B-B14F-4D97-AF65-F5344CB8AC3E}">
        <p14:creationId xmlns:p14="http://schemas.microsoft.com/office/powerpoint/2010/main" val="374237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Layers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646483"/>
            <a:ext cx="7162800" cy="4350957"/>
          </a:xfrm>
        </p:spPr>
      </p:pic>
    </p:spTree>
    <p:extLst>
      <p:ext uri="{BB962C8B-B14F-4D97-AF65-F5344CB8AC3E}">
        <p14:creationId xmlns:p14="http://schemas.microsoft.com/office/powerpoint/2010/main" val="94996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Layers</a:t>
            </a:r>
            <a:endParaRPr lang="en-US" dirty="0"/>
          </a:p>
        </p:txBody>
      </p:sp>
      <p:sp>
        <p:nvSpPr>
          <p:cNvPr id="4" name="Content Placeholder 2"/>
          <p:cNvSpPr>
            <a:spLocks noGrp="1"/>
          </p:cNvSpPr>
          <p:nvPr>
            <p:ph idx="1"/>
          </p:nvPr>
        </p:nvSpPr>
        <p:spPr>
          <a:xfrm>
            <a:off x="457200" y="619125"/>
            <a:ext cx="8305800" cy="4238625"/>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Autofit/>
          </a:bodyPr>
          <a:lstStyle/>
          <a:p>
            <a:pPr marL="0" indent="0">
              <a:buNone/>
            </a:pPr>
            <a:r>
              <a:rPr lang="en-US" sz="1400" b="1" dirty="0" err="1">
                <a:solidFill>
                  <a:schemeClr val="tx1"/>
                </a:solidFill>
                <a:latin typeface="Courier New" panose="02070309020205020404" pitchFamily="49" charset="0"/>
                <a:cs typeface="Courier New" panose="02070309020205020404" pitchFamily="49" charset="0"/>
              </a:rPr>
              <a:t>LayerParams</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combinedParams</a:t>
            </a:r>
            <a:r>
              <a:rPr lang="en-US" sz="1400" b="1" dirty="0">
                <a:solidFill>
                  <a:schemeClr val="tx1"/>
                </a:solidFill>
                <a:latin typeface="Courier New" panose="02070309020205020404" pitchFamily="49" charset="0"/>
                <a:cs typeface="Courier New" panose="02070309020205020404" pitchFamily="49" charset="0"/>
              </a:rPr>
              <a:t>;</a:t>
            </a:r>
          </a:p>
          <a:p>
            <a:pPr marL="0" indent="0">
              <a:buNone/>
            </a:pP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[unroll]</a:t>
            </a:r>
          </a:p>
          <a:p>
            <a:pPr marL="0" indent="0">
              <a:buNone/>
            </a:pPr>
            <a:r>
              <a:rPr lang="en-US" sz="1400" b="1" dirty="0">
                <a:solidFill>
                  <a:schemeClr val="tx1"/>
                </a:solidFill>
                <a:latin typeface="Courier New" panose="02070309020205020404" pitchFamily="49" charset="0"/>
                <a:cs typeface="Courier New" panose="02070309020205020404" pitchFamily="49" charset="0"/>
              </a:rPr>
              <a:t>for(</a:t>
            </a:r>
            <a:r>
              <a:rPr lang="en-US" sz="1400" b="1" dirty="0" err="1">
                <a:solidFill>
                  <a:schemeClr val="tx1"/>
                </a:solidFill>
                <a:latin typeface="Courier New" panose="02070309020205020404" pitchFamily="49" charset="0"/>
                <a:cs typeface="Courier New" panose="02070309020205020404" pitchFamily="49" charset="0"/>
              </a:rPr>
              <a:t>uint</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i</a:t>
            </a:r>
            <a:r>
              <a:rPr lang="en-US" sz="1400" b="1" dirty="0">
                <a:solidFill>
                  <a:schemeClr val="tx1"/>
                </a:solidFill>
                <a:latin typeface="Courier New" panose="02070309020205020404" pitchFamily="49" charset="0"/>
                <a:cs typeface="Courier New" panose="02070309020205020404" pitchFamily="49" charset="0"/>
              </a:rPr>
              <a:t> = 0; </a:t>
            </a:r>
            <a:r>
              <a:rPr lang="en-US" sz="1400" b="1" dirty="0" err="1">
                <a:solidFill>
                  <a:schemeClr val="tx1"/>
                </a:solidFill>
                <a:latin typeface="Courier New" panose="02070309020205020404" pitchFamily="49" charset="0"/>
                <a:cs typeface="Courier New" panose="02070309020205020404" pitchFamily="49" charset="0"/>
              </a:rPr>
              <a:t>i</a:t>
            </a:r>
            <a:r>
              <a:rPr lang="en-US" sz="1400" b="1" dirty="0">
                <a:solidFill>
                  <a:schemeClr val="tx1"/>
                </a:solidFill>
                <a:latin typeface="Courier New" panose="02070309020205020404" pitchFamily="49" charset="0"/>
                <a:cs typeface="Courier New" panose="02070309020205020404" pitchFamily="49" charset="0"/>
              </a:rPr>
              <a:t> &lt; </a:t>
            </a:r>
            <a:r>
              <a:rPr lang="en-US" sz="1400" b="1" dirty="0" err="1">
                <a:solidFill>
                  <a:schemeClr val="tx1"/>
                </a:solidFill>
                <a:latin typeface="Courier New" panose="02070309020205020404" pitchFamily="49" charset="0"/>
                <a:cs typeface="Courier New" panose="02070309020205020404" pitchFamily="49" charset="0"/>
              </a:rPr>
              <a:t>NumLayers</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i</a:t>
            </a:r>
            <a:r>
              <a:rPr lang="en-US" sz="1400" b="1" dirty="0">
                <a:solidFill>
                  <a:schemeClr val="tx1"/>
                </a:solidFill>
                <a:latin typeface="Courier New" panose="02070309020205020404" pitchFamily="49" charset="0"/>
                <a:cs typeface="Courier New" panose="02070309020205020404" pitchFamily="49" charset="0"/>
              </a:rPr>
              <a:t>) {</a:t>
            </a:r>
          </a:p>
          <a:p>
            <a:pPr marL="0" indent="0">
              <a:buNone/>
            </a:pPr>
            <a:r>
              <a:rPr lang="en-US" sz="1400" b="1" dirty="0">
                <a:solidFill>
                  <a:schemeClr val="tx1"/>
                </a:solidFill>
                <a:latin typeface="Courier New" panose="02070309020205020404" pitchFamily="49" charset="0"/>
                <a:cs typeface="Courier New" panose="02070309020205020404" pitchFamily="49" charset="0"/>
              </a:rPr>
              <a:t>    // Build all layer </a:t>
            </a:r>
            <a:r>
              <a:rPr lang="en-US" sz="1400" b="1" dirty="0" err="1">
                <a:solidFill>
                  <a:schemeClr val="tx1"/>
                </a:solidFill>
                <a:latin typeface="Courier New" panose="02070309020205020404" pitchFamily="49" charset="0"/>
                <a:cs typeface="Courier New" panose="02070309020205020404" pitchFamily="49" charset="0"/>
              </a:rPr>
              <a:t>params</a:t>
            </a:r>
            <a:r>
              <a:rPr lang="en-US" sz="1400" b="1" dirty="0">
                <a:solidFill>
                  <a:schemeClr val="tx1"/>
                </a:solidFill>
                <a:latin typeface="Courier New" panose="02070309020205020404" pitchFamily="49" charset="0"/>
                <a:cs typeface="Courier New" panose="02070309020205020404" pitchFamily="49" charset="0"/>
              </a:rPr>
              <a:t> from textures and </a:t>
            </a:r>
            <a:r>
              <a:rPr lang="en-US" sz="1400" b="1" dirty="0" smtClean="0">
                <a:solidFill>
                  <a:schemeClr val="tx1"/>
                </a:solidFill>
                <a:latin typeface="Courier New" panose="02070309020205020404" pitchFamily="49" charset="0"/>
                <a:cs typeface="Courier New" panose="02070309020205020404" pitchFamily="49" charset="0"/>
              </a:rPr>
              <a:t>hard-coded</a:t>
            </a:r>
          </a:p>
          <a:p>
            <a:pPr marL="0" indent="0">
              <a:buNone/>
            </a:pPr>
            <a:r>
              <a:rPr lang="en-US" sz="1400" b="1" dirty="0">
                <a:solidFill>
                  <a:schemeClr val="tx1"/>
                </a:solidFill>
                <a:latin typeface="Courier New" panose="02070309020205020404" pitchFamily="49" charset="0"/>
                <a:cs typeface="Courier New" panose="02070309020205020404" pitchFamily="49" charset="0"/>
              </a:rPr>
              <a:t> </a:t>
            </a:r>
            <a:r>
              <a:rPr lang="en-US" sz="1400" b="1" dirty="0" smtClean="0">
                <a:solidFill>
                  <a:schemeClr val="tx1"/>
                </a:solidFill>
                <a:latin typeface="Courier New" panose="02070309020205020404" pitchFamily="49" charset="0"/>
                <a:cs typeface="Courier New" panose="02070309020205020404" pitchFamily="49" charset="0"/>
              </a:rPr>
              <a:t>   // </a:t>
            </a:r>
            <a:r>
              <a:rPr lang="en-US" sz="1400" b="1" dirty="0">
                <a:solidFill>
                  <a:schemeClr val="tx1"/>
                </a:solidFill>
                <a:latin typeface="Courier New" panose="02070309020205020404" pitchFamily="49" charset="0"/>
                <a:cs typeface="Courier New" panose="02070309020205020404" pitchFamily="49" charset="0"/>
              </a:rPr>
              <a:t>material parameters</a:t>
            </a:r>
          </a:p>
          <a:p>
            <a:pPr marL="0" indent="0">
              <a:buNone/>
            </a:pP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LayerParams</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layerParams</a:t>
            </a:r>
            <a:r>
              <a:rPr lang="en-US" sz="1400" b="1" dirty="0">
                <a:solidFill>
                  <a:schemeClr val="tx1"/>
                </a:solidFill>
                <a:latin typeface="Courier New" panose="02070309020205020404" pitchFamily="49" charset="0"/>
                <a:cs typeface="Courier New" panose="02070309020205020404" pitchFamily="49" charset="0"/>
              </a:rPr>
              <a:t> = </a:t>
            </a:r>
            <a:r>
              <a:rPr lang="en-US" sz="1400" b="1" dirty="0" err="1">
                <a:solidFill>
                  <a:schemeClr val="tx1"/>
                </a:solidFill>
                <a:latin typeface="Courier New" panose="02070309020205020404" pitchFamily="49" charset="0"/>
                <a:cs typeface="Courier New" panose="02070309020205020404" pitchFamily="49" charset="0"/>
              </a:rPr>
              <a:t>GetLayerParams</a:t>
            </a:r>
            <a:r>
              <a:rPr lang="en-US" sz="1400" b="1" dirty="0">
                <a:solidFill>
                  <a:schemeClr val="tx1"/>
                </a:solidFill>
                <a:latin typeface="Courier New" panose="02070309020205020404" pitchFamily="49" charset="0"/>
                <a:cs typeface="Courier New" panose="02070309020205020404" pitchFamily="49" charset="0"/>
              </a:rPr>
              <a:t>(</a:t>
            </a:r>
            <a:r>
              <a:rPr lang="en-US" sz="1400" b="1" dirty="0" err="1">
                <a:solidFill>
                  <a:schemeClr val="tx1"/>
                </a:solidFill>
                <a:latin typeface="Courier New" panose="02070309020205020404" pitchFamily="49" charset="0"/>
                <a:cs typeface="Courier New" panose="02070309020205020404" pitchFamily="49" charset="0"/>
              </a:rPr>
              <a:t>i</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MatParams</a:t>
            </a:r>
            <a:r>
              <a:rPr lang="en-US" sz="1400" b="1" dirty="0">
                <a:solidFill>
                  <a:schemeClr val="tx1"/>
                </a:solidFill>
                <a:latin typeface="Courier New" panose="02070309020205020404" pitchFamily="49" charset="0"/>
                <a:cs typeface="Courier New" panose="02070309020205020404" pitchFamily="49" charset="0"/>
              </a:rPr>
              <a:t>, Textures);</a:t>
            </a:r>
          </a:p>
          <a:p>
            <a:pPr marL="0" indent="0">
              <a:buNone/>
            </a:pP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 Blend with the previous layer using vertex data and blend masks</a:t>
            </a:r>
          </a:p>
          <a:p>
            <a:pPr marL="0" indent="0">
              <a:buNone/>
            </a:pP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combinedParams</a:t>
            </a:r>
            <a:r>
              <a:rPr lang="en-US" sz="1400" b="1" dirty="0">
                <a:solidFill>
                  <a:schemeClr val="tx1"/>
                </a:solidFill>
                <a:latin typeface="Courier New" panose="02070309020205020404" pitchFamily="49" charset="0"/>
                <a:cs typeface="Courier New" panose="02070309020205020404" pitchFamily="49" charset="0"/>
              </a:rPr>
              <a:t> = </a:t>
            </a:r>
            <a:r>
              <a:rPr lang="en-US" sz="1400" b="1" dirty="0" err="1">
                <a:solidFill>
                  <a:schemeClr val="tx1"/>
                </a:solidFill>
                <a:latin typeface="Courier New" panose="02070309020205020404" pitchFamily="49" charset="0"/>
                <a:cs typeface="Courier New" panose="02070309020205020404" pitchFamily="49" charset="0"/>
              </a:rPr>
              <a:t>BlendLayer</a:t>
            </a:r>
            <a:r>
              <a:rPr lang="en-US" sz="1400" b="1" dirty="0">
                <a:solidFill>
                  <a:schemeClr val="tx1"/>
                </a:solidFill>
                <a:latin typeface="Courier New" panose="02070309020205020404" pitchFamily="49" charset="0"/>
                <a:cs typeface="Courier New" panose="02070309020205020404" pitchFamily="49" charset="0"/>
              </a:rPr>
              <a:t>(</a:t>
            </a:r>
            <a:r>
              <a:rPr lang="en-US" sz="1400" b="1" dirty="0" err="1">
                <a:solidFill>
                  <a:schemeClr val="tx1"/>
                </a:solidFill>
                <a:latin typeface="Courier New" panose="02070309020205020404" pitchFamily="49" charset="0"/>
                <a:cs typeface="Courier New" panose="02070309020205020404" pitchFamily="49" charset="0"/>
              </a:rPr>
              <a:t>combinedParams</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layerParams</a:t>
            </a:r>
            <a:r>
              <a:rPr lang="en-US" sz="1400" b="1" dirty="0">
                <a:solidFill>
                  <a:schemeClr val="tx1"/>
                </a:solidFill>
                <a:latin typeface="Courier New" panose="02070309020205020404" pitchFamily="49" charset="0"/>
                <a:cs typeface="Courier New" panose="02070309020205020404" pitchFamily="49" charset="0"/>
              </a:rPr>
              <a:t>, </a:t>
            </a:r>
            <a:r>
              <a:rPr lang="en-US" sz="1400" b="1" dirty="0" err="1">
                <a:solidFill>
                  <a:schemeClr val="tx1"/>
                </a:solidFill>
                <a:latin typeface="Courier New" panose="02070309020205020404" pitchFamily="49" charset="0"/>
                <a:cs typeface="Courier New" panose="02070309020205020404" pitchFamily="49" charset="0"/>
              </a:rPr>
              <a:t>vtxData</a:t>
            </a:r>
            <a:r>
              <a:rPr lang="en-US" sz="1400" b="1" dirty="0" smtClean="0">
                <a:solidFill>
                  <a:schemeClr val="tx1"/>
                </a:solidFill>
                <a:latin typeface="Courier New" panose="02070309020205020404" pitchFamily="49" charset="0"/>
                <a:cs typeface="Courier New" panose="02070309020205020404" pitchFamily="49" charset="0"/>
              </a:rPr>
              <a:t>,</a:t>
            </a:r>
          </a:p>
          <a:p>
            <a:pPr marL="0" indent="0">
              <a:buNone/>
            </a:pPr>
            <a:r>
              <a:rPr lang="en-US" sz="1400" b="1" dirty="0" smtClean="0">
                <a:solidFill>
                  <a:schemeClr val="tx1"/>
                </a:solidFill>
                <a:latin typeface="Courier New" panose="02070309020205020404" pitchFamily="49" charset="0"/>
                <a:cs typeface="Courier New" panose="02070309020205020404" pitchFamily="49" charset="0"/>
              </a:rPr>
              <a:t>                                </a:t>
            </a:r>
            <a:r>
              <a:rPr lang="en-US" sz="1400" b="1" dirty="0" err="1" smtClean="0">
                <a:solidFill>
                  <a:schemeClr val="tx1"/>
                </a:solidFill>
                <a:latin typeface="Courier New" panose="02070309020205020404" pitchFamily="49" charset="0"/>
                <a:cs typeface="Courier New" panose="02070309020205020404" pitchFamily="49" charset="0"/>
              </a:rPr>
              <a:t>BlendMode</a:t>
            </a:r>
            <a:r>
              <a:rPr lang="en-US" sz="1400" b="1" dirty="0">
                <a:solidFill>
                  <a:schemeClr val="tx1"/>
                </a:solidFill>
                <a:latin typeface="Courier New" panose="02070309020205020404" pitchFamily="49" charset="0"/>
                <a:cs typeface="Courier New" panose="02070309020205020404" pitchFamily="49" charset="0"/>
              </a:rPr>
              <a:t>, Textures);</a:t>
            </a:r>
          </a:p>
          <a:p>
            <a:pPr marL="0" indent="0">
              <a:buNone/>
            </a:pPr>
            <a:r>
              <a:rPr lang="en-US" sz="1400" b="1" dirty="0">
                <a:solidFill>
                  <a:schemeClr val="tx1"/>
                </a:solidFill>
                <a:latin typeface="Courier New" panose="02070309020205020404" pitchFamily="49" charset="0"/>
                <a:cs typeface="Courier New" panose="02070309020205020404" pitchFamily="49" charset="0"/>
              </a:rPr>
              <a:t>}</a:t>
            </a:r>
          </a:p>
          <a:p>
            <a:pPr marL="0" indent="0">
              <a:buNone/>
            </a:pP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 Calculate all lighting using the blended </a:t>
            </a:r>
            <a:r>
              <a:rPr lang="en-US" sz="1400" b="1" dirty="0" err="1">
                <a:solidFill>
                  <a:schemeClr val="tx1"/>
                </a:solidFill>
                <a:latin typeface="Courier New" panose="02070309020205020404" pitchFamily="49" charset="0"/>
                <a:cs typeface="Courier New" panose="02070309020205020404" pitchFamily="49" charset="0"/>
              </a:rPr>
              <a:t>params</a:t>
            </a:r>
            <a:endParaRPr lang="en-US" sz="1400" b="1" dirty="0">
              <a:solidFill>
                <a:schemeClr val="tx1"/>
              </a:solidFill>
              <a:latin typeface="Courier New" panose="02070309020205020404" pitchFamily="49" charset="0"/>
              <a:cs typeface="Courier New" panose="02070309020205020404" pitchFamily="49" charset="0"/>
            </a:endParaRPr>
          </a:p>
          <a:p>
            <a:pPr marL="0" indent="0">
              <a:buNone/>
            </a:pPr>
            <a:r>
              <a:rPr lang="en-US" sz="1400" b="1" dirty="0">
                <a:solidFill>
                  <a:schemeClr val="tx1"/>
                </a:solidFill>
                <a:latin typeface="Courier New" panose="02070309020205020404" pitchFamily="49" charset="0"/>
                <a:cs typeface="Courier New" panose="02070309020205020404" pitchFamily="49" charset="0"/>
              </a:rPr>
              <a:t>return </a:t>
            </a:r>
            <a:r>
              <a:rPr lang="en-US" sz="1400" b="1" dirty="0" err="1">
                <a:solidFill>
                  <a:schemeClr val="tx1"/>
                </a:solidFill>
                <a:latin typeface="Courier New" panose="02070309020205020404" pitchFamily="49" charset="0"/>
                <a:cs typeface="Courier New" panose="02070309020205020404" pitchFamily="49" charset="0"/>
              </a:rPr>
              <a:t>ComputeLighting</a:t>
            </a:r>
            <a:r>
              <a:rPr lang="en-US" sz="1400" b="1" dirty="0">
                <a:solidFill>
                  <a:schemeClr val="tx1"/>
                </a:solidFill>
                <a:latin typeface="Courier New" panose="02070309020205020404" pitchFamily="49" charset="0"/>
                <a:cs typeface="Courier New" panose="02070309020205020404" pitchFamily="49" charset="0"/>
              </a:rPr>
              <a:t>(</a:t>
            </a:r>
            <a:r>
              <a:rPr lang="en-US" sz="1400" b="1" dirty="0" err="1">
                <a:solidFill>
                  <a:schemeClr val="tx1"/>
                </a:solidFill>
                <a:latin typeface="Courier New" panose="02070309020205020404" pitchFamily="49" charset="0"/>
                <a:cs typeface="Courier New" panose="02070309020205020404" pitchFamily="49" charset="0"/>
              </a:rPr>
              <a:t>combinedParams</a:t>
            </a:r>
            <a:r>
              <a:rPr lang="en-US" sz="1400" b="1" dirty="0">
                <a:solidFill>
                  <a:schemeClr val="tx1"/>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2164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93954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98255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270722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291718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38354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414725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268326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196722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a:t>
            </a:r>
            <a:endParaRPr lang="en-US" dirty="0"/>
          </a:p>
        </p:txBody>
      </p:sp>
      <p:sp>
        <p:nvSpPr>
          <p:cNvPr id="3" name="Content Placeholder 2"/>
          <p:cNvSpPr>
            <a:spLocks noGrp="1"/>
          </p:cNvSpPr>
          <p:nvPr>
            <p:ph idx="1"/>
          </p:nvPr>
        </p:nvSpPr>
        <p:spPr/>
        <p:txBody>
          <a:bodyPr/>
          <a:lstStyle/>
          <a:p>
            <a:r>
              <a:rPr lang="en-US" dirty="0"/>
              <a:t>Environmental art is mapped at 512 pixels per unit</a:t>
            </a:r>
          </a:p>
          <a:p>
            <a:r>
              <a:rPr lang="en-US" dirty="0"/>
              <a:t>Standard environment </a:t>
            </a:r>
            <a:r>
              <a:rPr lang="en-US" dirty="0" smtClean="0"/>
              <a:t>tiling </a:t>
            </a:r>
            <a:r>
              <a:rPr lang="en-US" dirty="0"/>
              <a:t>texture is </a:t>
            </a:r>
            <a:r>
              <a:rPr lang="en-US" dirty="0" smtClean="0"/>
              <a:t>1024x1024</a:t>
            </a:r>
            <a:endParaRPr lang="en-US" dirty="0"/>
          </a:p>
        </p:txBody>
      </p:sp>
    </p:spTree>
    <p:extLst>
      <p:ext uri="{BB962C8B-B14F-4D97-AF65-F5344CB8AC3E}">
        <p14:creationId xmlns:p14="http://schemas.microsoft.com/office/powerpoint/2010/main" val="408782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353910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173306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137755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27650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33189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363498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21232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241146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71563"/>
            <a:ext cx="8229600" cy="3428999"/>
          </a:xfrm>
        </p:spPr>
      </p:pic>
    </p:spTree>
    <p:extLst>
      <p:ext uri="{BB962C8B-B14F-4D97-AF65-F5344CB8AC3E}">
        <p14:creationId xmlns:p14="http://schemas.microsoft.com/office/powerpoint/2010/main" val="91382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JP\Desktop\slide_bg_creditpage.jpg"/>
          <p:cNvPicPr>
            <a:picLocks noChangeAspect="1" noChangeArrowheads="1"/>
          </p:cNvPicPr>
          <p:nvPr/>
        </p:nvPicPr>
        <p:blipFill>
          <a:blip r:embed="rId2" cstate="print"/>
          <a:srcRect/>
          <a:stretch>
            <a:fillRect/>
          </a:stretch>
        </p:blipFill>
        <p:spPr bwMode="auto">
          <a:xfrm>
            <a:off x="1378" y="0"/>
            <a:ext cx="9141244" cy="5143500"/>
          </a:xfrm>
          <a:prstGeom prst="rect">
            <a:avLst/>
          </a:prstGeom>
          <a:noFill/>
        </p:spPr>
      </p:pic>
      <p:sp>
        <p:nvSpPr>
          <p:cNvPr id="2" name="TextBox 1"/>
          <p:cNvSpPr txBox="1"/>
          <p:nvPr/>
        </p:nvSpPr>
        <p:spPr>
          <a:xfrm>
            <a:off x="6019800" y="1581150"/>
            <a:ext cx="2362200" cy="584775"/>
          </a:xfrm>
          <a:prstGeom prst="rect">
            <a:avLst/>
          </a:prstGeom>
          <a:noFill/>
        </p:spPr>
        <p:txBody>
          <a:bodyPr wrap="square" rtlCol="0">
            <a:spAutoFit/>
          </a:bodyPr>
          <a:lstStyle/>
          <a:p>
            <a:r>
              <a:rPr lang="en-US" dirty="0" smtClean="0">
                <a:solidFill>
                  <a:srgbClr val="A18E56"/>
                </a:solidFill>
              </a:rPr>
              <a:t>Garret Foster</a:t>
            </a:r>
          </a:p>
          <a:p>
            <a:r>
              <a:rPr lang="en-US" dirty="0" smtClean="0">
                <a:solidFill>
                  <a:srgbClr val="999998"/>
                </a:solidFill>
              </a:rPr>
              <a:t>garret@readyatdawn.com</a:t>
            </a:r>
            <a:endParaRPr lang="en-US" dirty="0">
              <a:solidFill>
                <a:srgbClr val="99999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5653</Words>
  <Application>Microsoft Office PowerPoint</Application>
  <PresentationFormat>On-screen Show (16:9)</PresentationFormat>
  <Paragraphs>545</Paragraphs>
  <Slides>100</Slides>
  <Notes>91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100</vt:i4>
      </vt:variant>
    </vt:vector>
  </HeadingPairs>
  <TitlesOfParts>
    <vt:vector size="106" baseType="lpstr">
      <vt:lpstr>Arial</vt:lpstr>
      <vt:lpstr>Calibri</vt:lpstr>
      <vt:lpstr>Courier New</vt:lpstr>
      <vt:lpstr>Wingdings</vt:lpstr>
      <vt:lpstr>Office Theme</vt:lpstr>
      <vt:lpstr>1_Office Theme</vt:lpstr>
      <vt:lpstr>PowerPoint Presentation</vt:lpstr>
      <vt:lpstr>PowerPoint Presentation</vt:lpstr>
      <vt:lpstr>About Our Project</vt:lpstr>
      <vt:lpstr>About Our Project</vt:lpstr>
      <vt:lpstr>Engine Overview</vt:lpstr>
      <vt:lpstr>Engine Overview</vt:lpstr>
      <vt:lpstr>Engine Overview</vt:lpstr>
      <vt:lpstr>Memory</vt:lpstr>
      <vt:lpstr>Memory</vt:lpstr>
      <vt:lpstr>Lighting Pipeline</vt:lpstr>
      <vt:lpstr>Lighting Pipeline</vt:lpstr>
      <vt:lpstr>Lighting Pipeline</vt:lpstr>
      <vt:lpstr>Lighting Pipeline</vt:lpstr>
      <vt:lpstr>Lighting Pipeline</vt:lpstr>
      <vt:lpstr>Lighting Pipeline</vt:lpstr>
      <vt:lpstr>Lighting Pipeline</vt:lpstr>
      <vt:lpstr>Lighting Pipeline</vt:lpstr>
      <vt:lpstr>Ambient Occlusion</vt:lpstr>
      <vt:lpstr>Without Reflection Occlusion</vt:lpstr>
      <vt:lpstr>With Reflection Occlusion</vt:lpstr>
      <vt:lpstr>Reflection Occlusion Visualization</vt:lpstr>
      <vt:lpstr>Ambient Occlusion</vt:lpstr>
      <vt:lpstr>AO Capsules Off</vt:lpstr>
      <vt:lpstr>AO Capsules On</vt:lpstr>
      <vt:lpstr>Core Shading Model</vt:lpstr>
      <vt:lpstr>Core Shading Model</vt:lpstr>
      <vt:lpstr>PowerPoint Presentation</vt:lpstr>
      <vt:lpstr>Core Shading Model</vt:lpstr>
      <vt:lpstr>PowerPoint Presentation</vt:lpstr>
      <vt:lpstr>Skin </vt:lpstr>
      <vt:lpstr>Skin</vt:lpstr>
      <vt:lpstr>Ambient Skin (Diffuse only)</vt:lpstr>
      <vt:lpstr>Hair Shading</vt:lpstr>
      <vt:lpstr>Hair Shading</vt:lpstr>
      <vt:lpstr>Hair Shading</vt:lpstr>
      <vt:lpstr>Hair Shading</vt:lpstr>
      <vt:lpstr>PowerPoint Presentation</vt:lpstr>
      <vt:lpstr>Cloth Shading</vt:lpstr>
      <vt:lpstr>Cloth Shading</vt:lpstr>
      <vt:lpstr>Specular Aliasing</vt:lpstr>
      <vt:lpstr>Specular Aliasing</vt:lpstr>
      <vt:lpstr>Specular Aliasing</vt:lpstr>
      <vt:lpstr>PowerPoint Presentation</vt:lpstr>
      <vt:lpstr>PowerPoint Presentation</vt:lpstr>
      <vt:lpstr>Scanning</vt:lpstr>
      <vt:lpstr>Scanning</vt:lpstr>
      <vt:lpstr>Scanning</vt:lpstr>
      <vt:lpstr>Material Pipeline</vt:lpstr>
      <vt:lpstr>Material Pipeline</vt:lpstr>
      <vt:lpstr>Material Pipeline</vt:lpstr>
      <vt:lpstr>Material Pipeline</vt:lpstr>
      <vt:lpstr>Material Pipeline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Shaders</vt:lpstr>
      <vt:lpstr>Shaders</vt:lpstr>
      <vt:lpstr>Shaders</vt:lpstr>
      <vt:lpstr>Shaders</vt:lpstr>
      <vt:lpstr>PowerPoint Presentation</vt:lpstr>
      <vt:lpstr>Material Compositing</vt:lpstr>
      <vt:lpstr>Material Compositing</vt:lpstr>
      <vt:lpstr>Material Compositing</vt:lpstr>
      <vt:lpstr>Material Compositing</vt:lpstr>
      <vt:lpstr>PowerPoint Presentation</vt:lpstr>
      <vt:lpstr>PowerPoint Presentation</vt:lpstr>
      <vt:lpstr>Material Layers</vt:lpstr>
      <vt:lpstr>Material Layers</vt:lpstr>
      <vt:lpstr>Material Layers</vt:lpstr>
      <vt:lpstr>Material Layers</vt:lpstr>
      <vt:lpstr>Material 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2013-05-09T15:06:12Z</dcterms:created>
  <dcterms:modified xsi:type="dcterms:W3CDTF">2014-03-21T22:10:12Z</dcterms:modified>
</cp:coreProperties>
</file>